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95"/>
  </p:notesMasterIdLst>
  <p:handoutMasterIdLst>
    <p:handoutMasterId r:id="rId96"/>
  </p:handoutMasterIdLst>
  <p:sldIdLst>
    <p:sldId id="622" r:id="rId2"/>
    <p:sldId id="705" r:id="rId3"/>
    <p:sldId id="684" r:id="rId4"/>
    <p:sldId id="685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610" r:id="rId24"/>
    <p:sldId id="447" r:id="rId25"/>
    <p:sldId id="716" r:id="rId26"/>
    <p:sldId id="717" r:id="rId27"/>
    <p:sldId id="718" r:id="rId28"/>
    <p:sldId id="719" r:id="rId29"/>
    <p:sldId id="720" r:id="rId30"/>
    <p:sldId id="721" r:id="rId31"/>
    <p:sldId id="722" r:id="rId32"/>
    <p:sldId id="723" r:id="rId33"/>
    <p:sldId id="724" r:id="rId34"/>
    <p:sldId id="725" r:id="rId35"/>
    <p:sldId id="726" r:id="rId36"/>
    <p:sldId id="727" r:id="rId37"/>
    <p:sldId id="728" r:id="rId38"/>
    <p:sldId id="729" r:id="rId39"/>
    <p:sldId id="749" r:id="rId40"/>
    <p:sldId id="734" r:id="rId41"/>
    <p:sldId id="735" r:id="rId42"/>
    <p:sldId id="736" r:id="rId43"/>
    <p:sldId id="737" r:id="rId44"/>
    <p:sldId id="738" r:id="rId45"/>
    <p:sldId id="731" r:id="rId46"/>
    <p:sldId id="644" r:id="rId47"/>
    <p:sldId id="732" r:id="rId48"/>
    <p:sldId id="618" r:id="rId49"/>
    <p:sldId id="640" r:id="rId50"/>
    <p:sldId id="641" r:id="rId51"/>
    <p:sldId id="675" r:id="rId52"/>
    <p:sldId id="676" r:id="rId53"/>
    <p:sldId id="677" r:id="rId54"/>
    <p:sldId id="678" r:id="rId55"/>
    <p:sldId id="571" r:id="rId56"/>
    <p:sldId id="679" r:id="rId57"/>
    <p:sldId id="621" r:id="rId58"/>
    <p:sldId id="573" r:id="rId59"/>
    <p:sldId id="574" r:id="rId60"/>
    <p:sldId id="575" r:id="rId61"/>
    <p:sldId id="576" r:id="rId62"/>
    <p:sldId id="577" r:id="rId63"/>
    <p:sldId id="578" r:id="rId64"/>
    <p:sldId id="579" r:id="rId65"/>
    <p:sldId id="580" r:id="rId66"/>
    <p:sldId id="581" r:id="rId67"/>
    <p:sldId id="582" r:id="rId68"/>
    <p:sldId id="583" r:id="rId69"/>
    <p:sldId id="586" r:id="rId70"/>
    <p:sldId id="587" r:id="rId71"/>
    <p:sldId id="588" r:id="rId72"/>
    <p:sldId id="651" r:id="rId73"/>
    <p:sldId id="652" r:id="rId74"/>
    <p:sldId id="589" r:id="rId75"/>
    <p:sldId id="590" r:id="rId76"/>
    <p:sldId id="591" r:id="rId77"/>
    <p:sldId id="592" r:id="rId78"/>
    <p:sldId id="743" r:id="rId79"/>
    <p:sldId id="744" r:id="rId80"/>
    <p:sldId id="740" r:id="rId81"/>
    <p:sldId id="741" r:id="rId82"/>
    <p:sldId id="742" r:id="rId83"/>
    <p:sldId id="745" r:id="rId84"/>
    <p:sldId id="746" r:id="rId85"/>
    <p:sldId id="747" r:id="rId86"/>
    <p:sldId id="748" r:id="rId87"/>
    <p:sldId id="623" r:id="rId88"/>
    <p:sldId id="624" r:id="rId89"/>
    <p:sldId id="605" r:id="rId90"/>
    <p:sldId id="606" r:id="rId91"/>
    <p:sldId id="607" r:id="rId92"/>
    <p:sldId id="608" r:id="rId93"/>
    <p:sldId id="733" r:id="rId9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003399"/>
    <a:srgbClr val="008000"/>
    <a:srgbClr val="336699"/>
    <a:srgbClr val="990099"/>
    <a:srgbClr val="FF0000"/>
    <a:srgbClr val="FFFF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3810" autoAdjust="0"/>
  </p:normalViewPr>
  <p:slideViewPr>
    <p:cSldViewPr snapToGrid="0">
      <p:cViewPr varScale="1">
        <p:scale>
          <a:sx n="84" d="100"/>
          <a:sy n="84" d="100"/>
        </p:scale>
        <p:origin x="8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8352"/>
    </p:cViewPr>
  </p:sorterViewPr>
  <p:notesViewPr>
    <p:cSldViewPr snapToGrid="0">
      <p:cViewPr varScale="1">
        <p:scale>
          <a:sx n="59" d="100"/>
          <a:sy n="59" d="100"/>
        </p:scale>
        <p:origin x="-1254" y="-66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1.xml"/><Relationship Id="rId13" Type="http://schemas.openxmlformats.org/officeDocument/2006/relationships/slide" Target="slides/slide46.xml"/><Relationship Id="rId3" Type="http://schemas.openxmlformats.org/officeDocument/2006/relationships/slide" Target="slides/slide13.xml"/><Relationship Id="rId7" Type="http://schemas.openxmlformats.org/officeDocument/2006/relationships/slide" Target="slides/slide30.xml"/><Relationship Id="rId12" Type="http://schemas.openxmlformats.org/officeDocument/2006/relationships/slide" Target="slides/slide36.xml"/><Relationship Id="rId17" Type="http://schemas.openxmlformats.org/officeDocument/2006/relationships/slide" Target="slides/slide67.xml"/><Relationship Id="rId2" Type="http://schemas.openxmlformats.org/officeDocument/2006/relationships/slide" Target="slides/slide12.xml"/><Relationship Id="rId16" Type="http://schemas.openxmlformats.org/officeDocument/2006/relationships/slide" Target="slides/slide60.xml"/><Relationship Id="rId1" Type="http://schemas.openxmlformats.org/officeDocument/2006/relationships/slide" Target="slides/slide6.xml"/><Relationship Id="rId6" Type="http://schemas.openxmlformats.org/officeDocument/2006/relationships/slide" Target="slides/slide29.xml"/><Relationship Id="rId11" Type="http://schemas.openxmlformats.org/officeDocument/2006/relationships/slide" Target="slides/slide35.xml"/><Relationship Id="rId5" Type="http://schemas.openxmlformats.org/officeDocument/2006/relationships/slide" Target="slides/slide28.xml"/><Relationship Id="rId15" Type="http://schemas.openxmlformats.org/officeDocument/2006/relationships/slide" Target="slides/slide59.xml"/><Relationship Id="rId10" Type="http://schemas.openxmlformats.org/officeDocument/2006/relationships/slide" Target="slides/slide34.xml"/><Relationship Id="rId4" Type="http://schemas.openxmlformats.org/officeDocument/2006/relationships/slide" Target="slides/slide14.xml"/><Relationship Id="rId9" Type="http://schemas.openxmlformats.org/officeDocument/2006/relationships/slide" Target="slides/slide33.xml"/><Relationship Id="rId14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4" Type="http://schemas.openxmlformats.org/officeDocument/2006/relationships/image" Target="../media/image7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4" Type="http://schemas.openxmlformats.org/officeDocument/2006/relationships/image" Target="../media/image8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image" Target="../media/image1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533EB6B7-D5FE-4235-A7F9-F2D0A51C4B8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048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 smtClean="0"/>
              <a:t>Click to edit Master text styles</a:t>
            </a:r>
          </a:p>
          <a:p>
            <a:pPr lvl="1"/>
            <a:r>
              <a:rPr lang="en-US" altLang="he-IL" noProof="0" smtClean="0"/>
              <a:t>Second level</a:t>
            </a:r>
          </a:p>
          <a:p>
            <a:pPr lvl="2"/>
            <a:r>
              <a:rPr lang="en-US" altLang="he-IL" noProof="0" smtClean="0"/>
              <a:t>Third level</a:t>
            </a:r>
          </a:p>
          <a:p>
            <a:pPr lvl="3"/>
            <a:r>
              <a:rPr lang="en-US" altLang="he-IL" noProof="0" smtClean="0"/>
              <a:t>Fourth level</a:t>
            </a:r>
          </a:p>
          <a:p>
            <a:pPr lvl="4"/>
            <a:r>
              <a:rPr lang="en-US" altLang="he-IL" noProof="0" smtClean="0"/>
              <a:t>Fifth level</a:t>
            </a:r>
            <a:endParaRPr lang="en-US" altLang="en-US" noProof="0" smtClean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21F7C027-DA30-43E5-BF8E-A60EC28A77E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7629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D8CB67-F17D-4E21-9004-C59627DAE6A2}" type="slidenum">
              <a:rPr lang="he-IL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4762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42379F5C-041C-4890-9FD4-FD80DBCBDFD8}" type="slidenum">
              <a:rPr lang="he-IL" altLang="en-US" sz="1200" smtClean="0">
                <a:latin typeface="Times New Roman" panose="02020603050405020304" pitchFamily="18" charset="0"/>
              </a:rPr>
              <a:pPr/>
              <a:t>11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048521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BA3CEC0A-A843-4CCC-BBDC-8EE53E6485EB}" type="slidenum">
              <a:rPr lang="he-IL" altLang="en-US" sz="1200" smtClean="0">
                <a:latin typeface="Times New Roman" panose="02020603050405020304" pitchFamily="18" charset="0"/>
              </a:rPr>
              <a:pPr/>
              <a:t>12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2" tIns="48216" rIns="96432" bIns="48216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2023081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7663CA4-911F-4AF6-A138-D03CAFC3FF2E}" type="slidenum">
              <a:rPr lang="he-IL" altLang="en-US" sz="120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47051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F2F0D5AF-1642-4A24-B9EB-40335315EE34}" type="slidenum">
              <a:rPr lang="he-IL" altLang="en-US" sz="1200" smtClean="0">
                <a:latin typeface="Times New Roman" panose="02020603050405020304" pitchFamily="18" charset="0"/>
              </a:rPr>
              <a:pPr/>
              <a:t>14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29065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0C7134E-254F-4A9D-82D1-E16E45D3E574}" type="slidenum">
              <a:rPr lang="he-IL" altLang="en-US" sz="1200" smtClean="0">
                <a:latin typeface="Times New Roman" panose="02020603050405020304" pitchFamily="18" charset="0"/>
              </a:rPr>
              <a:pPr/>
              <a:t>15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0518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9935AA3-5ACB-4649-B971-E9F1BB4C4259}" type="slidenum">
              <a:rPr lang="he-IL" altLang="en-US" sz="1200" smtClean="0">
                <a:latin typeface="Times New Roman" panose="02020603050405020304" pitchFamily="18" charset="0"/>
              </a:rPr>
              <a:pPr/>
              <a:t>16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63125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B81CD46-D8CA-46E1-A4DD-B728023D9DCB}" type="slidenum">
              <a:rPr lang="he-IL" altLang="en-US" sz="1200" smtClean="0">
                <a:latin typeface="Times New Roman" panose="02020603050405020304" pitchFamily="18" charset="0"/>
              </a:rPr>
              <a:pPr/>
              <a:t>17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004469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1007FBED-AB19-47EA-9DE9-4B25A7CDE1AD}" type="slidenum">
              <a:rPr lang="he-IL" altLang="en-US" sz="1200" smtClean="0">
                <a:latin typeface="Times New Roman" panose="02020603050405020304" pitchFamily="18" charset="0"/>
              </a:rPr>
              <a:pPr/>
              <a:t>18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943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D919920-4ACE-4C12-868A-BC392CA7174A}" type="slidenum">
              <a:rPr lang="he-IL" altLang="en-US" sz="1200" smtClean="0">
                <a:latin typeface="Times New Roman" panose="02020603050405020304" pitchFamily="18" charset="0"/>
              </a:rPr>
              <a:pPr/>
              <a:t>19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830747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8DACB6E-9C3E-4075-95CE-A20D4333BED4}" type="slidenum">
              <a:rPr lang="he-IL" altLang="en-US" sz="1200" smtClean="0">
                <a:latin typeface="Times New Roman" panose="02020603050405020304" pitchFamily="18" charset="0"/>
              </a:rPr>
              <a:pPr/>
              <a:t>20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041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4D4FD1-F709-4CD3-A06C-6B7FB99F213E}" type="slidenum">
              <a:rPr lang="he-IL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90094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5CBCFB3-ADCF-439D-9406-3B024D24E1F0}" type="slidenum">
              <a:rPr lang="he-IL" altLang="en-US" sz="1200" smtClean="0">
                <a:latin typeface="Times New Roman" panose="02020603050405020304" pitchFamily="18" charset="0"/>
              </a:rPr>
              <a:pPr/>
              <a:t>21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525927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420551F-63E0-4DA9-9CAA-5A663197730A}" type="slidenum">
              <a:rPr lang="he-IL" altLang="en-US" sz="1200" smtClean="0">
                <a:latin typeface="Times New Roman" panose="02020603050405020304" pitchFamily="18" charset="0"/>
              </a:rPr>
              <a:pPr/>
              <a:t>22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89566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C36D-C11F-4C67-8629-D6D4177FD8A4}" type="slidenum">
              <a:rPr lang="he-IL" altLang="en-US" smtClean="0"/>
              <a:pPr/>
              <a:t>24</a:t>
            </a:fld>
            <a:endParaRPr lang="en-US" alt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0060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E0168B9-FA40-4948-AC35-EF4054799F15}" type="slidenum">
              <a:rPr lang="he-IL" altLang="en-US" sz="1200">
                <a:latin typeface="Times New Roman" panose="02020603050405020304" pitchFamily="18" charset="0"/>
              </a:rPr>
              <a:pPr/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he-IL" sz="2800" smtClean="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3211989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01F7C3E9-E9EC-4728-9621-0DB8B32E6AA1}" type="slidenum">
              <a:rPr lang="he-IL" altLang="en-US" sz="1200">
                <a:latin typeface="Times New Roman" panose="02020603050405020304" pitchFamily="18" charset="0"/>
              </a:rPr>
              <a:pPr/>
              <a:t>27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969792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7D154537-B777-46FF-AAE1-354702A20F43}" type="slidenum">
              <a:rPr lang="he-IL" altLang="en-US" sz="1200"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he-IL" sz="2800" smtClean="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4290762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B96BC-BBE9-43EC-9917-5CE40DDE9143}" type="slidenum">
              <a:rPr lang="he-IL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2" tIns="48216" rIns="96432" bIns="48216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260998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A26B2-360C-48ED-B7A7-73C0B4954084}" type="slidenum">
              <a:rPr lang="he-IL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746249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01E741-648B-44C3-B033-28C0A1A15061}" type="slidenum">
              <a:rPr lang="he-IL" altLang="en-US" smtClean="0"/>
              <a:pPr/>
              <a:t>31</a:t>
            </a:fld>
            <a:endParaRPr lang="en-US" alt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755384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B6B46A-AF1C-4D87-99E0-120DC8AF2E23}" type="slidenum">
              <a:rPr lang="he-IL" altLang="en-US" smtClean="0"/>
              <a:pPr/>
              <a:t>32</a:t>
            </a:fld>
            <a:endParaRPr lang="en-US" alt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88243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11F72B45-C6B8-46C6-B21E-46F9C9C0FCA7}" type="slidenum">
              <a:rPr lang="he-IL" altLang="en-US" sz="1200" smtClean="0">
                <a:latin typeface="Times New Roman" panose="02020603050405020304" pitchFamily="18" charset="0"/>
              </a:rPr>
              <a:pPr/>
              <a:t>4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957175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9A7096-1C25-421C-A167-F548B8EAD72D}" type="slidenum">
              <a:rPr lang="he-IL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525638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46425-F698-43A5-AAB8-0EB20EE6AB15}" type="slidenum">
              <a:rPr lang="he-IL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noFill/>
          <a:ln/>
        </p:spPr>
        <p:txBody>
          <a:bodyPr lIns="96418" tIns="48209" rIns="96418" bIns="48209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672819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B1BDB-0C9B-4767-9F7A-5C2546C5E933}" type="slidenum">
              <a:rPr lang="he-IL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noFill/>
          <a:ln/>
        </p:spPr>
        <p:txBody>
          <a:bodyPr lIns="96418" tIns="48209" rIns="96418" bIns="48209"/>
          <a:lstStyle/>
          <a:p>
            <a:endParaRPr lang="en-US" altLang="he-IL" sz="2800" smtClean="0"/>
          </a:p>
        </p:txBody>
      </p:sp>
    </p:spTree>
    <p:extLst>
      <p:ext uri="{BB962C8B-B14F-4D97-AF65-F5344CB8AC3E}">
        <p14:creationId xmlns:p14="http://schemas.microsoft.com/office/powerpoint/2010/main" val="3533579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5EA78-0E77-485F-B9DF-B91324EF9589}" type="slidenum">
              <a:rPr lang="he-IL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noFill/>
          <a:ln/>
        </p:spPr>
        <p:txBody>
          <a:bodyPr lIns="96432" tIns="48216" rIns="96432" bIns="48216"/>
          <a:lstStyle/>
          <a:p>
            <a:r>
              <a:rPr lang="en-US" altLang="he-IL" sz="2800" dirty="0" smtClean="0"/>
              <a:t>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4025303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A7E4E-6A57-4477-A25B-39C07184FB1F}" type="slidenum">
              <a:rPr lang="he-IL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1701082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4F800442-C100-456B-92DA-0F518A175837}" type="slidenum">
              <a:rPr lang="he-IL" altLang="en-US" sz="1200" smtClean="0">
                <a:latin typeface="Times New Roman" panose="02020603050405020304" pitchFamily="18" charset="0"/>
              </a:rPr>
              <a:pPr/>
              <a:t>39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297923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19DAE-652B-4652-AF54-EDAF7C9CDC78}" type="slidenum">
              <a:rPr lang="he-IL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63663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031BE-0C42-48AB-AF60-01ECAAEFFBAB}" type="slidenum">
              <a:rPr lang="he-IL" altLang="en-US" smtClean="0"/>
              <a:pPr/>
              <a:t>42</a:t>
            </a:fld>
            <a:endParaRPr lang="en-US" altLang="en-US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98114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091B7-4DED-40D9-B839-6617896AB60A}" type="slidenum">
              <a:rPr lang="he-IL" altLang="en-US" smtClean="0"/>
              <a:pPr/>
              <a:t>43</a:t>
            </a:fld>
            <a:endParaRPr lang="en-US" altLang="en-US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887453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6D80A-3B2F-4D46-8D78-F1E82043057A}" type="slidenum">
              <a:rPr lang="he-IL" altLang="en-US" smtClean="0"/>
              <a:pPr/>
              <a:t>44</a:t>
            </a:fld>
            <a:endParaRPr lang="en-US" altLang="en-US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287026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6373C89-A513-4900-AE8A-5E07622CC9B1}" type="slidenum">
              <a:rPr lang="he-IL" altLang="en-US" sz="1200" smtClean="0">
                <a:latin typeface="Times New Roman" panose="02020603050405020304" pitchFamily="18" charset="0"/>
              </a:rPr>
              <a:pPr/>
              <a:t>5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2248220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8B862BAE-67FF-47A6-A028-E99C1DAA4D1C}" type="slidenum">
              <a:rPr lang="he-IL" altLang="en-US" sz="1200">
                <a:latin typeface="Times New Roman" panose="02020603050405020304" pitchFamily="18" charset="0"/>
              </a:rPr>
              <a:pPr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650848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43561-5515-4102-BEB7-3C13CF557D68}" type="slidenum">
              <a:rPr lang="he-IL" altLang="en-US" smtClean="0"/>
              <a:pPr/>
              <a:t>48</a:t>
            </a:fld>
            <a:endParaRPr lang="en-US" alt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321" tIns="47661" rIns="95321" bIns="4766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06175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7C6C37B-E3FC-48B6-BAC4-0E057BC82611}" type="slidenum">
              <a:rPr lang="he-IL" altLang="en-US" sz="1200">
                <a:latin typeface="Times New Roman" panose="02020603050405020304" pitchFamily="18" charset="0"/>
              </a:rPr>
              <a:pPr/>
              <a:t>49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6" tIns="48218" rIns="96436" bIns="48218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164956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6EF02B2-750F-4555-8A6D-B4A784FDDF39}" type="slidenum">
              <a:rPr lang="he-IL" altLang="en-US" sz="1200">
                <a:latin typeface="Times New Roman" panose="02020603050405020304" pitchFamily="18" charset="0"/>
              </a:rPr>
              <a:pPr/>
              <a:t>50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6" tIns="48218" rIns="96436" bIns="48218"/>
          <a:lstStyle/>
          <a:p>
            <a:r>
              <a:rPr lang="en-US" altLang="he-IL" sz="2800" smtClean="0"/>
              <a:t>When the two image planes and the center of projections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40277159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18AECAF-3C10-4D7B-835F-F1F0B904C097}" type="slidenum">
              <a:rPr lang="he-IL" altLang="en-US" sz="1200">
                <a:latin typeface="Times New Roman" panose="02020603050405020304" pitchFamily="18" charset="0"/>
              </a:rPr>
              <a:pPr/>
              <a:t>51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59129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339D2CDF-AB8D-4FC6-ADA2-C398F564D859}" type="slidenum">
              <a:rPr lang="he-IL" altLang="en-US" sz="1200">
                <a:latin typeface="Times New Roman" panose="02020603050405020304" pitchFamily="18" charset="0"/>
              </a:rPr>
              <a:pPr/>
              <a:t>52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solidFill>
            <a:srgbClr val="FFFFFF"/>
          </a:solidFill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6" tIns="48218" rIns="96436" bIns="48218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9211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E96F3993-E5B8-4749-8CA8-7285D94FED7E}" type="slidenum">
              <a:rPr lang="he-IL" altLang="en-US" sz="1200">
                <a:latin typeface="Times New Roman" panose="02020603050405020304" pitchFamily="18" charset="0"/>
              </a:rPr>
              <a:pPr/>
              <a:t>53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590006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023CC2C0-33D4-420F-B2CB-A017855EF431}" type="slidenum">
              <a:rPr lang="he-IL" altLang="en-US" sz="1200">
                <a:latin typeface="Times New Roman" panose="02020603050405020304" pitchFamily="18" charset="0"/>
              </a:rPr>
              <a:pPr/>
              <a:t>54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483614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59164A15-72E3-4C83-B8E5-9BC59878E9FC}" type="slidenum">
              <a:rPr lang="he-IL" altLang="en-US" sz="1200">
                <a:latin typeface="Times New Roman" panose="02020603050405020304" pitchFamily="18" charset="0"/>
              </a:rPr>
              <a:pPr/>
              <a:t>56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6384180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95A9C3-476F-4980-9A8F-73E9DAF97F9C}" type="slidenum">
              <a:rPr lang="he-IL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613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3E8A4362-2A4F-4FF0-BD5B-DF11BF54FF44}" type="slidenum">
              <a:rPr lang="he-IL" altLang="en-US" sz="1200" smtClean="0">
                <a:latin typeface="Times New Roman" panose="02020603050405020304" pitchFamily="18" charset="0"/>
              </a:rPr>
              <a:pPr/>
              <a:t>6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969052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86F5A-D02D-493F-BAC9-FC80FAC48457}" type="slidenum">
              <a:rPr lang="he-IL" altLang="en-US" smtClean="0"/>
              <a:pPr/>
              <a:t>58</a:t>
            </a:fld>
            <a:endParaRPr lang="en-US" alt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307" tIns="47654" rIns="95307" bIns="47654"/>
          <a:lstStyle/>
          <a:p>
            <a:r>
              <a:rPr lang="en-US" altLang="he-IL" sz="2800" dirty="0" smtClean="0"/>
              <a:t>When the two image planes and the center of projections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37597989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C4E4A-B563-43A4-87E6-A93720A91D1A}" type="slidenum">
              <a:rPr lang="he-IL" altLang="en-US" smtClean="0"/>
              <a:pPr/>
              <a:t>59</a:t>
            </a:fld>
            <a:endParaRPr lang="en-US" alt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307" tIns="47654" rIns="95307" bIns="47654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39319113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23A00F-1ADE-4E1D-BDD7-EBB4BF5DDFEC}" type="slidenum">
              <a:rPr lang="he-IL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951336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618693-621F-4BDE-9868-9C7C8EA6C060}" type="slidenum">
              <a:rPr lang="he-IL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7654794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64CDE-58A2-40BE-9AC5-D50866C557C2}" type="slidenum">
              <a:rPr lang="he-IL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2028178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0D22B-DDA3-44F3-BE4B-9056CC35C91F}" type="slidenum">
              <a:rPr lang="he-IL" altLang="en-US" smtClean="0"/>
              <a:pPr/>
              <a:t>63</a:t>
            </a:fld>
            <a:endParaRPr lang="en-US" altLang="en-US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374363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0BD58B-6BAF-4618-A6A7-4CDB578F7341}" type="slidenum">
              <a:rPr lang="he-IL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189756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D39490-D2AE-462D-A9BF-0456C7F61276}" type="slidenum">
              <a:rPr lang="he-IL" altLang="en-US" smtClean="0"/>
              <a:pPr/>
              <a:t>65</a:t>
            </a:fld>
            <a:endParaRPr lang="en-US" alt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471446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B2DE55-085F-4A37-80D3-20A3A37497DF}" type="slidenum">
              <a:rPr lang="he-IL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064606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308510-02FC-4A97-BECE-E8F5E6DD7C5E}" type="slidenum">
              <a:rPr lang="he-IL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2310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90E052E-5B34-4BD3-BD27-4F9BE4DC230E}" type="slidenum">
              <a:rPr lang="he-IL" altLang="en-US" sz="1200" smtClean="0">
                <a:latin typeface="Times New Roman" panose="02020603050405020304" pitchFamily="18" charset="0"/>
              </a:rPr>
              <a:pPr/>
              <a:t>7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620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2FFD8A-2255-4F30-B242-762DC91B250B}" type="slidenum">
              <a:rPr lang="he-IL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30418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186DB-AE71-4600-AC22-FBE1A02AB851}" type="slidenum">
              <a:rPr lang="he-IL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4133486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7BC6C-471D-406A-8B3F-A54A184273CB}" type="slidenum">
              <a:rPr lang="he-IL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5569987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B9BB1-3337-4579-A2BE-B55BC79E2F2C}" type="slidenum">
              <a:rPr lang="he-IL" altLang="en-US" smtClean="0"/>
              <a:pPr/>
              <a:t>73</a:t>
            </a:fld>
            <a:endParaRPr lang="en-US" altLang="en-US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1163321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D65C6F-8593-43D3-9A7B-ECD02DE9A88F}" type="slidenum">
              <a:rPr lang="he-IL" altLang="en-US" smtClean="0"/>
              <a:pPr/>
              <a:t>74</a:t>
            </a:fld>
            <a:endParaRPr lang="en-US" altLang="en-US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454840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E151E-D7A3-42B1-A23E-F9F575E9D264}" type="slidenum">
              <a:rPr lang="he-IL" altLang="en-US" smtClean="0"/>
              <a:pPr/>
              <a:t>75</a:t>
            </a:fld>
            <a:endParaRPr lang="en-US" altLang="en-US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1224090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6601F3-B17E-4C42-98B4-6964627A73D2}" type="slidenum">
              <a:rPr lang="he-IL" altLang="en-US" smtClean="0"/>
              <a:pPr/>
              <a:t>76</a:t>
            </a:fld>
            <a:endParaRPr lang="en-US" altLang="en-US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64080198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FCEC7-E418-469E-8358-0E5A9B2C93CC}" type="slidenum">
              <a:rPr lang="he-IL" altLang="en-US" smtClean="0"/>
              <a:pPr/>
              <a:t>77</a:t>
            </a:fld>
            <a:endParaRPr lang="en-US" altLang="en-US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6475721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31B2C0-E57D-4FB7-A9C0-B5EFB6A68F9D}" type="slidenum">
              <a:rPr lang="he-IL" altLang="en-US" smtClean="0"/>
              <a:pPr/>
              <a:t>78</a:t>
            </a:fld>
            <a:endParaRPr lang="en-US" altLang="en-US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0011954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1A30A1-7EE8-422F-9730-65407FC7592A}" type="slidenum">
              <a:rPr lang="he-IL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96347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517E03E4-EF1A-4D9B-9D2F-C7CC48212FCE}" type="slidenum">
              <a:rPr lang="he-IL" altLang="en-US" sz="1200" smtClean="0">
                <a:latin typeface="Times New Roman" panose="02020603050405020304" pitchFamily="18" charset="0"/>
              </a:rPr>
              <a:pPr/>
              <a:t>8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5353533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0FD02F-9EC1-4D82-9BD8-5F4ECB75A41A}" type="slidenum">
              <a:rPr lang="he-IL" altLang="en-US" smtClean="0"/>
              <a:pPr/>
              <a:t>81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996329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4DA532-4473-4E0F-8C09-71BE5424AEB8}" type="slidenum">
              <a:rPr lang="he-IL" altLang="en-US" smtClean="0"/>
              <a:pPr/>
              <a:t>82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658634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30091F-040A-4D5C-9E3F-A75B6296DCCE}" type="slidenum">
              <a:rPr lang="he-IL" altLang="en-US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0842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FBFB8E-6F57-4824-97F5-9C80E06D0FC3}" type="slidenum">
              <a:rPr lang="he-IL" altLang="en-US"/>
              <a:pPr/>
              <a:t>84</a:t>
            </a:fld>
            <a:endParaRPr lang="en-US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5175"/>
            <a:ext cx="5119688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577" y="4860784"/>
            <a:ext cx="5204148" cy="4609194"/>
          </a:xfrm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633704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6B1DDD-79F8-47FC-97DB-50D847828F14}" type="slidenum">
              <a:rPr lang="he-IL" altLang="en-US"/>
              <a:pPr/>
              <a:t>86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5175"/>
            <a:ext cx="5119688" cy="38385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577" y="4860784"/>
            <a:ext cx="5204148" cy="4609194"/>
          </a:xfrm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1414402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B85B50-5CA4-4791-A421-BE77701CFD52}" type="slidenum">
              <a:rPr lang="he-IL" altLang="en-US" smtClean="0"/>
              <a:pPr/>
              <a:t>89</a:t>
            </a:fld>
            <a:endParaRPr lang="en-US" altLang="en-US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370827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1B5C27-FC80-49BB-8AC9-046964D9BC19}" type="slidenum">
              <a:rPr lang="he-IL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636270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BA4BD-BDA4-421C-8A49-2FBF75FCDA49}" type="slidenum">
              <a:rPr lang="he-IL" altLang="en-US" smtClean="0"/>
              <a:pPr/>
              <a:t>91</a:t>
            </a:fld>
            <a:endParaRPr lang="en-US" altLang="en-US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632444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73F087-9DB7-4833-822C-4961CDB29D71}" type="slidenum">
              <a:rPr lang="he-IL" altLang="en-US"/>
              <a:pPr/>
              <a:t>92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9938"/>
            <a:ext cx="5114925" cy="3836987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05" y="4860784"/>
            <a:ext cx="5207490" cy="4604260"/>
          </a:xfrm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6773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C964F992-096F-4D05-8E4A-F8981D52D7E6}" type="slidenum">
              <a:rPr lang="he-IL" altLang="en-US" sz="1200" smtClean="0">
                <a:latin typeface="Times New Roman" panose="02020603050405020304" pitchFamily="18" charset="0"/>
              </a:rPr>
              <a:pPr/>
              <a:t>9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514619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5E371E13-8DA4-41CB-8A30-895510D306DE}" type="slidenum">
              <a:rPr lang="he-IL" altLang="en-US" sz="1200" smtClean="0">
                <a:latin typeface="Times New Roman" panose="02020603050405020304" pitchFamily="18" charset="0"/>
              </a:rPr>
              <a:pPr/>
              <a:t>10</a:t>
            </a:fld>
            <a:endParaRPr lang="en-US" altLang="en-US" sz="1200" smtClean="0"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284629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DC_HE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he-IL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he-IL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b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z="140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32408D3D-14A1-4F0D-9FC4-E4B9DABF8B3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87FDE-46F4-41E6-B7D4-C21CDE2A0FE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457200"/>
            <a:ext cx="20447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9817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FD709-DCD1-4110-A524-B7A9FDBC8A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60A33-FCA3-4E2D-ADAB-5BE00554065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D8FD2-B30F-462E-9546-A5574C90977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F89D5-D331-4295-AFBB-3CFBA64CE64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002CB-C176-4A33-AD00-8BEE581262A7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30EB1-1CC6-43D5-B020-448F371E114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B297C-43D5-43F9-BC91-4DC6D3584C6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7D71C-B49D-4EAF-B8CE-D1F02B5FAB3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3CD38-9734-4ADC-A3AE-EE61B7C3673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DA670-50B7-4E0C-9E24-D822C663A9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99C78-4638-4A80-A31C-7CAF115BF82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text styles</a:t>
            </a:r>
          </a:p>
          <a:p>
            <a:pPr lvl="1"/>
            <a:r>
              <a:rPr lang="en-US" altLang="he-IL" smtClean="0"/>
              <a:t>Second level</a:t>
            </a:r>
          </a:p>
          <a:p>
            <a:pPr lvl="2"/>
            <a:r>
              <a:rPr lang="en-US" altLang="he-IL" smtClean="0"/>
              <a:t>Third level</a:t>
            </a:r>
          </a:p>
          <a:p>
            <a:pPr lvl="3"/>
            <a:r>
              <a:rPr lang="en-US" altLang="he-IL" smtClean="0"/>
              <a:t>Fourth level</a:t>
            </a:r>
          </a:p>
          <a:p>
            <a:pPr lvl="4"/>
            <a:r>
              <a:rPr lang="en-US" altLang="he-IL" smtClean="0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D8A092A-C3D0-42AB-BC58-AA978C922F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5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94338" y="62182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32775" name="Picture 7" descr="IDC_HE blu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4.e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78.png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1.e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" Type="http://schemas.openxmlformats.org/officeDocument/2006/relationships/notesSlide" Target="../notesSlides/notesSlide35.xml"/><Relationship Id="rId21" Type="http://schemas.openxmlformats.org/officeDocument/2006/relationships/image" Target="../media/image55.emf"/><Relationship Id="rId7" Type="http://schemas.openxmlformats.org/officeDocument/2006/relationships/image" Target="../media/image48.e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53.emf"/><Relationship Id="rId25" Type="http://schemas.openxmlformats.org/officeDocument/2006/relationships/image" Target="../media/image57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46.bin"/><Relationship Id="rId20" Type="http://schemas.openxmlformats.org/officeDocument/2006/relationships/oleObject" Target="../embeddings/oleObject48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0.emf"/><Relationship Id="rId24" Type="http://schemas.openxmlformats.org/officeDocument/2006/relationships/oleObject" Target="../embeddings/oleObject50.bin"/><Relationship Id="rId5" Type="http://schemas.openxmlformats.org/officeDocument/2006/relationships/image" Target="../media/image47.emf"/><Relationship Id="rId15" Type="http://schemas.openxmlformats.org/officeDocument/2006/relationships/image" Target="../media/image52.emf"/><Relationship Id="rId23" Type="http://schemas.openxmlformats.org/officeDocument/2006/relationships/image" Target="../media/image56.emf"/><Relationship Id="rId10" Type="http://schemas.openxmlformats.org/officeDocument/2006/relationships/oleObject" Target="../embeddings/oleObject43.bin"/><Relationship Id="rId19" Type="http://schemas.openxmlformats.org/officeDocument/2006/relationships/image" Target="../media/image54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9.e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oleObject" Target="../embeddings/oleObject5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6.bin"/><Relationship Id="rId12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5.bin"/><Relationship Id="rId10" Type="http://schemas.openxmlformats.org/officeDocument/2006/relationships/oleObject" Target="../embeddings/oleObject59.bin"/><Relationship Id="rId4" Type="http://schemas.openxmlformats.org/officeDocument/2006/relationships/image" Target="../media/image5.jpeg"/><Relationship Id="rId9" Type="http://schemas.openxmlformats.org/officeDocument/2006/relationships/oleObject" Target="../embeddings/oleObject5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68.e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72.emf"/><Relationship Id="rId12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6.bin"/><Relationship Id="rId11" Type="http://schemas.openxmlformats.org/officeDocument/2006/relationships/oleObject" Target="../embeddings/oleObject68.bin"/><Relationship Id="rId5" Type="http://schemas.openxmlformats.org/officeDocument/2006/relationships/image" Target="../media/image71.emf"/><Relationship Id="rId10" Type="http://schemas.openxmlformats.org/officeDocument/2006/relationships/image" Target="../media/image73.emf"/><Relationship Id="rId4" Type="http://schemas.openxmlformats.org/officeDocument/2006/relationships/oleObject" Target="../embeddings/oleObject65.bin"/><Relationship Id="rId9" Type="http://schemas.openxmlformats.org/officeDocument/2006/relationships/oleObject" Target="../embeddings/oleObject67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78.e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png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5.emf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69.bin"/><Relationship Id="rId15" Type="http://schemas.openxmlformats.org/officeDocument/2006/relationships/image" Target="../media/image79.emf"/><Relationship Id="rId10" Type="http://schemas.openxmlformats.org/officeDocument/2006/relationships/image" Target="../media/image77.e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71.bin"/><Relationship Id="rId14" Type="http://schemas.openxmlformats.org/officeDocument/2006/relationships/oleObject" Target="../embeddings/oleObject7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85.emf"/><Relationship Id="rId5" Type="http://schemas.openxmlformats.org/officeDocument/2006/relationships/image" Target="../media/image82.e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8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90.emf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7.emf"/><Relationship Id="rId12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9.emf"/><Relationship Id="rId5" Type="http://schemas.openxmlformats.org/officeDocument/2006/relationships/image" Target="../media/image86.emf"/><Relationship Id="rId15" Type="http://schemas.openxmlformats.org/officeDocument/2006/relationships/image" Target="../media/image92.png"/><Relationship Id="rId10" Type="http://schemas.openxmlformats.org/officeDocument/2006/relationships/oleObject" Target="../embeddings/oleObject81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8.emf"/><Relationship Id="rId1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9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93.emf"/><Relationship Id="rId4" Type="http://schemas.openxmlformats.org/officeDocument/2006/relationships/oleObject" Target="../embeddings/oleObject83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85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96.emf"/><Relationship Id="rId4" Type="http://schemas.openxmlformats.org/officeDocument/2006/relationships/oleObject" Target="../embeddings/oleObject8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3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108.emf"/><Relationship Id="rId4" Type="http://schemas.openxmlformats.org/officeDocument/2006/relationships/oleObject" Target="../embeddings/oleObject89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14.emf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11.emf"/><Relationship Id="rId12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13.emf"/><Relationship Id="rId5" Type="http://schemas.openxmlformats.org/officeDocument/2006/relationships/image" Target="../media/image110.e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12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16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Dropbox\courses\Vision\CV-2016\Talks-2016\Snowman.avi" TargetMode="External"/><Relationship Id="rId1" Type="http://schemas.microsoft.com/office/2007/relationships/media" Target="file:///F:\Dropbox\courses\Vision\CV-2016\Talks-2016\Snowman.avi" TargetMode="Externa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3.png"/><Relationship Id="rId2" Type="http://schemas.openxmlformats.org/officeDocument/2006/relationships/video" Target="file:///F:\Dropbox\courses\Vision\CV-2016\Talks-2016\Car.avi" TargetMode="External"/><Relationship Id="rId1" Type="http://schemas.microsoft.com/office/2007/relationships/media" Target="file:///F:\Dropbox\courses\Vision\CV-2016\Talks-2016\Car.avi" TargetMode="Externa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6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24.emf"/><Relationship Id="rId4" Type="http://schemas.openxmlformats.org/officeDocument/2006/relationships/oleObject" Target="../embeddings/oleObject97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9A6A8C-D00F-43B2-8585-9FF8896B7CD0}" type="slidenum">
              <a:rPr lang="he-IL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194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778462" y="2163671"/>
            <a:ext cx="7772400" cy="1143000"/>
          </a:xfrm>
        </p:spPr>
        <p:txBody>
          <a:bodyPr/>
          <a:lstStyle/>
          <a:p>
            <a:r>
              <a:rPr lang="en-US" altLang="he-IL" dirty="0"/>
              <a:t>Class 4</a:t>
            </a:r>
            <a:br>
              <a:rPr lang="en-US" altLang="he-IL" dirty="0"/>
            </a:br>
            <a:r>
              <a:rPr lang="en-US" altLang="he-IL" dirty="0" smtClean="0"/>
              <a:t>Stereo</a:t>
            </a:r>
            <a:br>
              <a:rPr lang="en-US" altLang="he-IL" dirty="0" smtClean="0"/>
            </a:br>
            <a:r>
              <a:rPr lang="en-US" altLang="he-IL" dirty="0" smtClean="0"/>
              <a:t>Epipolar Geometry</a:t>
            </a:r>
            <a:r>
              <a:rPr lang="en-US" altLang="he-IL" dirty="0" smtClean="0"/>
              <a:t/>
            </a:r>
            <a:br>
              <a:rPr lang="en-US" altLang="he-IL" dirty="0" smtClean="0"/>
            </a:br>
            <a:endParaRPr lang="en-US" altLang="he-IL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18" y="2869017"/>
            <a:ext cx="5432611" cy="321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C711161-B976-4E77-A794-A8779F7891CF}" type="slidenum">
              <a:rPr lang="he-IL" altLang="en-US" sz="1600" smtClean="0">
                <a:latin typeface="Arial" panose="020B0604020202020204" pitchFamily="34" charset="0"/>
              </a:rPr>
              <a:pPr/>
              <a:t>10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2697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698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Internal Parameters</a:t>
            </a:r>
            <a:endParaRPr lang="en-GB" altLang="he-IL" smtClean="0"/>
          </a:p>
        </p:txBody>
      </p:sp>
      <p:sp>
        <p:nvSpPr>
          <p:cNvPr id="12698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784350"/>
            <a:ext cx="8178800" cy="41719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Let  </a:t>
            </a:r>
            <a:r>
              <a:rPr lang="en-US" altLang="he-IL" i="1" smtClean="0">
                <a:solidFill>
                  <a:srgbClr val="008000"/>
                </a:solidFill>
              </a:rPr>
              <a:t>p</a:t>
            </a:r>
            <a:r>
              <a:rPr lang="en-US" altLang="he-IL" smtClean="0"/>
              <a:t> be the projection of the object point </a:t>
            </a:r>
            <a:r>
              <a:rPr lang="en-US" altLang="he-IL" i="1" smtClean="0">
                <a:solidFill>
                  <a:srgbClr val="008000"/>
                </a:solidFill>
              </a:rPr>
              <a:t>P</a:t>
            </a:r>
            <a:r>
              <a:rPr lang="en-US" altLang="he-IL" smtClean="0">
                <a:solidFill>
                  <a:srgbClr val="008000"/>
                </a:solidFill>
              </a:rPr>
              <a:t>  </a:t>
            </a:r>
            <a:r>
              <a:rPr lang="en-US" altLang="he-IL" smtClean="0"/>
              <a:t>then 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where</a:t>
            </a:r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or</a:t>
            </a:r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  <a:p>
            <a:endParaRPr lang="en-US" altLang="he-IL" smtClean="0">
              <a:solidFill>
                <a:srgbClr val="008000"/>
              </a:solidFill>
            </a:endParaRPr>
          </a:p>
          <a:p>
            <a:endParaRPr lang="en-GB" altLang="he-IL" smtClean="0"/>
          </a:p>
        </p:txBody>
      </p:sp>
      <p:graphicFrame>
        <p:nvGraphicFramePr>
          <p:cNvPr id="126982" name="Object 1031"/>
          <p:cNvGraphicFramePr>
            <a:graphicFrameLocks noChangeAspect="1"/>
          </p:cNvGraphicFramePr>
          <p:nvPr/>
        </p:nvGraphicFramePr>
        <p:xfrm>
          <a:off x="4400550" y="4789488"/>
          <a:ext cx="2306638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4" name="Equation" r:id="rId4" imgW="19500897" imgH="11779295" progId="Equation.3">
                  <p:embed/>
                </p:oleObj>
              </mc:Choice>
              <mc:Fallback>
                <p:oleObj name="Equation" r:id="rId4" imgW="19500897" imgH="11779295" progId="Equation.3">
                  <p:embed/>
                  <p:pic>
                    <p:nvPicPr>
                      <p:cNvPr id="126982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4789488"/>
                        <a:ext cx="2306638" cy="139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3" name="Object 1032"/>
          <p:cNvGraphicFramePr>
            <a:graphicFrameLocks noChangeAspect="1"/>
          </p:cNvGraphicFramePr>
          <p:nvPr/>
        </p:nvGraphicFramePr>
        <p:xfrm>
          <a:off x="1473200" y="5249863"/>
          <a:ext cx="21574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5" name="Equation" r:id="rId6" imgW="15030377" imgH="3651295" progId="Equation.3">
                  <p:embed/>
                </p:oleObj>
              </mc:Choice>
              <mc:Fallback>
                <p:oleObj name="Equation" r:id="rId6" imgW="15030377" imgH="3651295" progId="Equation.3">
                  <p:embed/>
                  <p:pic>
                    <p:nvPicPr>
                      <p:cNvPr id="126983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00" y="5249863"/>
                        <a:ext cx="215741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1033"/>
          <p:cNvGraphicFramePr>
            <a:graphicFrameLocks noChangeAspect="1"/>
          </p:cNvGraphicFramePr>
          <p:nvPr/>
        </p:nvGraphicFramePr>
        <p:xfrm>
          <a:off x="1893888" y="3111500"/>
          <a:ext cx="2382837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6" name="Equation" r:id="rId8" imgW="18891297" imgH="11779295" progId="Equation.3">
                  <p:embed/>
                </p:oleObj>
              </mc:Choice>
              <mc:Fallback>
                <p:oleObj name="Equation" r:id="rId8" imgW="18891297" imgH="11779295" progId="Equation.3">
                  <p:embed/>
                  <p:pic>
                    <p:nvPicPr>
                      <p:cNvPr id="126984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3111500"/>
                        <a:ext cx="2382837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5" name="Object 1035"/>
          <p:cNvGraphicFramePr>
            <a:graphicFrameLocks noChangeAspect="1"/>
          </p:cNvGraphicFramePr>
          <p:nvPr/>
        </p:nvGraphicFramePr>
        <p:xfrm>
          <a:off x="2716213" y="2336800"/>
          <a:ext cx="16065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7" name="משוואה" r:id="rId10" imgW="9543977" imgH="3651295" progId="Equation.3">
                  <p:embed/>
                </p:oleObj>
              </mc:Choice>
              <mc:Fallback>
                <p:oleObj name="משוואה" r:id="rId10" imgW="9543977" imgH="3651295" progId="Equation.3">
                  <p:embed/>
                  <p:pic>
                    <p:nvPicPr>
                      <p:cNvPr id="126985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2336800"/>
                        <a:ext cx="16065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5120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985BCF2-979B-4E11-B4A2-8E1303C38D99}" type="slidenum">
              <a:rPr lang="he-IL" altLang="en-US" sz="1600" smtClean="0">
                <a:latin typeface="Arial" panose="020B0604020202020204" pitchFamily="34" charset="0"/>
              </a:rPr>
              <a:pPr/>
              <a:t>11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2902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Questions</a:t>
            </a:r>
            <a:endParaRPr lang="en-GB" altLang="he-IL" smtClean="0"/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60563"/>
            <a:ext cx="8178800" cy="41719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Assume</a:t>
            </a:r>
            <a:r>
              <a:rPr lang="en-US" altLang="he-IL" i="1" smtClean="0"/>
              <a:t> </a:t>
            </a:r>
            <a:r>
              <a:rPr lang="en-US" altLang="he-IL" i="1" smtClean="0">
                <a:solidFill>
                  <a:srgbClr val="008000"/>
                </a:solidFill>
              </a:rPr>
              <a:t>f=s</a:t>
            </a:r>
            <a:r>
              <a:rPr lang="en-US" altLang="he-IL" i="1" baseline="-25000" smtClean="0">
                <a:solidFill>
                  <a:srgbClr val="008000"/>
                </a:solidFill>
              </a:rPr>
              <a:t>x</a:t>
            </a:r>
            <a:r>
              <a:rPr lang="en-US" altLang="he-IL" i="1" smtClean="0">
                <a:solidFill>
                  <a:srgbClr val="008000"/>
                </a:solidFill>
              </a:rPr>
              <a:t>=s</a:t>
            </a:r>
            <a:r>
              <a:rPr lang="en-US" altLang="he-IL" i="1" baseline="-25000" smtClean="0">
                <a:solidFill>
                  <a:srgbClr val="008000"/>
                </a:solidFill>
              </a:rPr>
              <a:t>y</a:t>
            </a:r>
            <a:r>
              <a:rPr lang="en-US" altLang="he-IL" i="1" smtClean="0">
                <a:solidFill>
                  <a:srgbClr val="008000"/>
                </a:solidFill>
              </a:rPr>
              <a:t>=1</a:t>
            </a:r>
            <a:r>
              <a:rPr lang="en-US" altLang="he-IL" i="1" smtClean="0"/>
              <a:t> </a:t>
            </a:r>
            <a:r>
              <a:rPr lang="en-US" altLang="he-IL" smtClean="0"/>
              <a:t>and </a:t>
            </a:r>
            <a:r>
              <a:rPr lang="en-US" altLang="he-IL" smtClean="0">
                <a:solidFill>
                  <a:srgbClr val="008000"/>
                </a:solidFill>
              </a:rPr>
              <a:t>o=(0,0)</a:t>
            </a:r>
            <a:endParaRPr lang="en-US" altLang="he-IL" i="1" baseline="-25000" smtClean="0"/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What are the projections of: </a:t>
            </a:r>
          </a:p>
          <a:p>
            <a:r>
              <a:rPr lang="en-US" altLang="he-IL" smtClean="0">
                <a:solidFill>
                  <a:srgbClr val="008000"/>
                </a:solidFill>
              </a:rPr>
              <a:t>P1=(0,0,10)</a:t>
            </a:r>
            <a:r>
              <a:rPr lang="en-US" altLang="he-IL" baseline="30000" smtClean="0">
                <a:solidFill>
                  <a:srgbClr val="008000"/>
                </a:solidFill>
              </a:rPr>
              <a:t>T	</a:t>
            </a:r>
            <a:r>
              <a:rPr lang="en-US" altLang="he-IL" smtClean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he-IL" smtClean="0">
                <a:solidFill>
                  <a:srgbClr val="008000"/>
                </a:solidFill>
                <a:sym typeface="Symbol" panose="05050102010706020507" pitchFamily="18" charset="2"/>
              </a:rPr>
              <a:t> 	p1=</a:t>
            </a:r>
            <a:r>
              <a:rPr lang="en-US" altLang="he-IL" smtClean="0">
                <a:solidFill>
                  <a:srgbClr val="FF0000"/>
                </a:solidFill>
                <a:sym typeface="Symbol" panose="05050102010706020507" pitchFamily="18" charset="2"/>
              </a:rPr>
              <a:t>?</a:t>
            </a:r>
            <a:endParaRPr lang="en-US" altLang="he-IL" smtClean="0">
              <a:solidFill>
                <a:srgbClr val="FF0000"/>
              </a:solidFill>
            </a:endParaRPr>
          </a:p>
          <a:p>
            <a:r>
              <a:rPr lang="en-US" altLang="he-IL" smtClean="0">
                <a:solidFill>
                  <a:srgbClr val="008000"/>
                </a:solidFill>
              </a:rPr>
              <a:t>P2=(1,0,5)</a:t>
            </a:r>
            <a:r>
              <a:rPr lang="en-US" altLang="he-IL" baseline="30000" smtClean="0">
                <a:solidFill>
                  <a:srgbClr val="008000"/>
                </a:solidFill>
              </a:rPr>
              <a:t>T 	</a:t>
            </a:r>
            <a:r>
              <a:rPr lang="en-US" altLang="he-IL" smtClean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he-IL" smtClean="0">
                <a:solidFill>
                  <a:srgbClr val="008000"/>
                </a:solidFill>
                <a:sym typeface="Symbol" panose="05050102010706020507" pitchFamily="18" charset="2"/>
              </a:rPr>
              <a:t> 	p2=</a:t>
            </a:r>
            <a:r>
              <a:rPr lang="en-US" altLang="he-IL" smtClean="0">
                <a:solidFill>
                  <a:srgbClr val="FF0000"/>
                </a:solidFill>
                <a:sym typeface="Symbol" panose="05050102010706020507" pitchFamily="18" charset="2"/>
              </a:rPr>
              <a:t>?</a:t>
            </a:r>
            <a:endParaRPr lang="en-US" altLang="he-IL" baseline="30000" smtClean="0">
              <a:solidFill>
                <a:srgbClr val="FF0000"/>
              </a:solidFill>
            </a:endParaRPr>
          </a:p>
          <a:p>
            <a:r>
              <a:rPr lang="en-US" altLang="he-IL" smtClean="0">
                <a:solidFill>
                  <a:srgbClr val="008000"/>
                </a:solidFill>
              </a:rPr>
              <a:t>P3=(1,0,0.5)</a:t>
            </a:r>
            <a:r>
              <a:rPr lang="en-US" altLang="he-IL" baseline="30000" smtClean="0">
                <a:solidFill>
                  <a:srgbClr val="008000"/>
                </a:solidFill>
              </a:rPr>
              <a:t>T</a:t>
            </a:r>
            <a:r>
              <a:rPr lang="en-US" altLang="he-IL" smtClean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he-IL" baseline="30000" smtClean="0">
                <a:solidFill>
                  <a:srgbClr val="008000"/>
                </a:solidFill>
              </a:rPr>
              <a:t> 	</a:t>
            </a:r>
            <a:r>
              <a:rPr lang="en-US" altLang="he-IL" smtClean="0">
                <a:solidFill>
                  <a:srgbClr val="008000"/>
                </a:solidFill>
                <a:sym typeface="Symbol" panose="05050102010706020507" pitchFamily="18" charset="2"/>
              </a:rPr>
              <a:t>p3=</a:t>
            </a:r>
            <a:r>
              <a:rPr lang="en-US" altLang="he-IL" smtClean="0">
                <a:solidFill>
                  <a:srgbClr val="FF0000"/>
                </a:solidFill>
                <a:sym typeface="Symbol" panose="05050102010706020507" pitchFamily="18" charset="2"/>
              </a:rPr>
              <a:t>?</a:t>
            </a:r>
            <a:endParaRPr lang="en-US" altLang="he-IL" baseline="3000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he-IL" smtClean="0"/>
          </a:p>
        </p:txBody>
      </p:sp>
      <p:graphicFrame>
        <p:nvGraphicFramePr>
          <p:cNvPr id="129030" name="Object 48"/>
          <p:cNvGraphicFramePr>
            <a:graphicFrameLocks noChangeAspect="1"/>
          </p:cNvGraphicFramePr>
          <p:nvPr/>
        </p:nvGraphicFramePr>
        <p:xfrm>
          <a:off x="6264275" y="2528888"/>
          <a:ext cx="2382838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00" name="Equation" r:id="rId4" imgW="781044" imgH="482600" progId="Equation.3">
                  <p:embed/>
                </p:oleObj>
              </mc:Choice>
              <mc:Fallback>
                <p:oleObj name="Equation" r:id="rId4" imgW="781044" imgH="482600" progId="Equation.3">
                  <p:embed/>
                  <p:pic>
                    <p:nvPicPr>
                      <p:cNvPr id="12903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528888"/>
                        <a:ext cx="2382838" cy="1485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1" name="Object 49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01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12903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6141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E1EAD5C-B4C8-4D94-9937-3DF749EF2955}" type="slidenum">
              <a:rPr lang="he-IL" altLang="en-US" sz="1600" smtClean="0">
                <a:latin typeface="Arial" panose="020B0604020202020204" pitchFamily="34" charset="0"/>
              </a:rPr>
              <a:pPr/>
              <a:t>12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3107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3107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An Image Pair</a:t>
            </a:r>
          </a:p>
        </p:txBody>
      </p:sp>
      <p:sp>
        <p:nvSpPr>
          <p:cNvPr id="131077" name="Text Box 1028"/>
          <p:cNvSpPr txBox="1">
            <a:spLocks noChangeArrowheads="1"/>
          </p:cNvSpPr>
          <p:nvPr/>
        </p:nvSpPr>
        <p:spPr bwMode="auto">
          <a:xfrm>
            <a:off x="7000875" y="4124325"/>
            <a:ext cx="1377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1800">
                <a:solidFill>
                  <a:srgbClr val="008000"/>
                </a:solidFill>
              </a:rPr>
              <a:t>Right  Image</a:t>
            </a:r>
          </a:p>
        </p:txBody>
      </p:sp>
      <p:sp>
        <p:nvSpPr>
          <p:cNvPr id="131078" name="Rectangle 1029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3843338" y="4283075"/>
            <a:ext cx="1557337" cy="938213"/>
          </a:xfrm>
          <a:prstGeom prst="parallelogram">
            <a:avLst>
              <a:gd name="adj" fmla="val 4149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/>
              <a:buChar char="z"/>
            </a:pPr>
            <a:endParaRPr lang="en-US" altLang="en-US" smtClean="0"/>
          </a:p>
        </p:txBody>
      </p:sp>
      <p:sp>
        <p:nvSpPr>
          <p:cNvPr id="131079" name="AutoShape 1030" descr="Recycled paper"/>
          <p:cNvSpPr>
            <a:spLocks noChangeArrowheads="1"/>
          </p:cNvSpPr>
          <p:nvPr/>
        </p:nvSpPr>
        <p:spPr bwMode="auto">
          <a:xfrm rot="16200000" flipH="1">
            <a:off x="5843588" y="4462463"/>
            <a:ext cx="1352550" cy="977900"/>
          </a:xfrm>
          <a:prstGeom prst="parallelogram">
            <a:avLst>
              <a:gd name="adj" fmla="val 3457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endParaRPr kumimoji="1" lang="en-US" altLang="en-US">
              <a:latin typeface="Tahoma" panose="020B0604030504040204" pitchFamily="34" charset="0"/>
            </a:endParaRPr>
          </a:p>
        </p:txBody>
      </p:sp>
      <p:sp>
        <p:nvSpPr>
          <p:cNvPr id="131080" name="Line 1033"/>
          <p:cNvSpPr>
            <a:spLocks noChangeShapeType="1"/>
          </p:cNvSpPr>
          <p:nvPr/>
        </p:nvSpPr>
        <p:spPr bwMode="auto">
          <a:xfrm flipV="1">
            <a:off x="3644900" y="4827588"/>
            <a:ext cx="938213" cy="6032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81" name="Line 1034"/>
          <p:cNvSpPr>
            <a:spLocks noChangeShapeType="1"/>
          </p:cNvSpPr>
          <p:nvPr/>
        </p:nvSpPr>
        <p:spPr bwMode="auto">
          <a:xfrm flipV="1">
            <a:off x="5091113" y="3571875"/>
            <a:ext cx="1174750" cy="8540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82" name="Line 1035"/>
          <p:cNvSpPr>
            <a:spLocks noChangeShapeType="1"/>
          </p:cNvSpPr>
          <p:nvPr/>
        </p:nvSpPr>
        <p:spPr bwMode="auto">
          <a:xfrm>
            <a:off x="5091113" y="3421063"/>
            <a:ext cx="1174750" cy="11049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83" name="Line 1036"/>
          <p:cNvSpPr>
            <a:spLocks noChangeShapeType="1"/>
          </p:cNvSpPr>
          <p:nvPr/>
        </p:nvSpPr>
        <p:spPr bwMode="auto">
          <a:xfrm flipH="1" flipV="1">
            <a:off x="6656388" y="4878388"/>
            <a:ext cx="665162" cy="6524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84" name="Oval 1037"/>
          <p:cNvSpPr>
            <a:spLocks noChangeArrowheads="1"/>
          </p:cNvSpPr>
          <p:nvPr/>
        </p:nvSpPr>
        <p:spPr bwMode="auto">
          <a:xfrm>
            <a:off x="4545013" y="4827588"/>
            <a:ext cx="38100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1085" name="Oval 1038"/>
          <p:cNvSpPr>
            <a:spLocks noChangeArrowheads="1"/>
          </p:cNvSpPr>
          <p:nvPr/>
        </p:nvSpPr>
        <p:spPr bwMode="auto">
          <a:xfrm>
            <a:off x="6616700" y="4827588"/>
            <a:ext cx="39688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1086" name="Oval 1039"/>
          <p:cNvSpPr>
            <a:spLocks noChangeArrowheads="1"/>
          </p:cNvSpPr>
          <p:nvPr/>
        </p:nvSpPr>
        <p:spPr bwMode="auto">
          <a:xfrm>
            <a:off x="5678488" y="3973513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1087" name="Text Box 1040"/>
          <p:cNvSpPr txBox="1">
            <a:spLocks noChangeArrowheads="1"/>
          </p:cNvSpPr>
          <p:nvPr/>
        </p:nvSpPr>
        <p:spPr bwMode="auto">
          <a:xfrm>
            <a:off x="5843588" y="38735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1800"/>
              <a:t>Object Point</a:t>
            </a:r>
          </a:p>
        </p:txBody>
      </p:sp>
      <p:sp>
        <p:nvSpPr>
          <p:cNvPr id="131088" name="Text Box 1041"/>
          <p:cNvSpPr txBox="1">
            <a:spLocks noChangeArrowheads="1"/>
          </p:cNvSpPr>
          <p:nvPr/>
        </p:nvSpPr>
        <p:spPr bwMode="auto">
          <a:xfrm>
            <a:off x="3467100" y="4124325"/>
            <a:ext cx="119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1800">
                <a:solidFill>
                  <a:srgbClr val="FF0000"/>
                </a:solidFill>
              </a:rPr>
              <a:t>Left Image</a:t>
            </a:r>
          </a:p>
        </p:txBody>
      </p:sp>
      <p:sp>
        <p:nvSpPr>
          <p:cNvPr id="131089" name="Text Box 1042"/>
          <p:cNvSpPr txBox="1">
            <a:spLocks noChangeArrowheads="1"/>
          </p:cNvSpPr>
          <p:nvPr/>
        </p:nvSpPr>
        <p:spPr bwMode="auto">
          <a:xfrm>
            <a:off x="6738938" y="57959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en-US" altLang="he-IL" sz="1800"/>
          </a:p>
        </p:txBody>
      </p:sp>
      <p:sp>
        <p:nvSpPr>
          <p:cNvPr id="131090" name="Line 1043"/>
          <p:cNvSpPr>
            <a:spLocks noChangeShapeType="1"/>
          </p:cNvSpPr>
          <p:nvPr/>
        </p:nvSpPr>
        <p:spPr bwMode="auto">
          <a:xfrm flipV="1">
            <a:off x="3654425" y="5476875"/>
            <a:ext cx="1379538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91" name="Freeform 1044"/>
          <p:cNvSpPr>
            <a:spLocks/>
          </p:cNvSpPr>
          <p:nvPr/>
        </p:nvSpPr>
        <p:spPr bwMode="auto">
          <a:xfrm>
            <a:off x="3929063" y="5229225"/>
            <a:ext cx="180975" cy="250825"/>
          </a:xfrm>
          <a:custGeom>
            <a:avLst/>
            <a:gdLst>
              <a:gd name="T0" fmla="*/ 0 w 224"/>
              <a:gd name="T1" fmla="*/ 0 h 240"/>
              <a:gd name="T2" fmla="*/ 2147483646 w 224"/>
              <a:gd name="T3" fmla="*/ 2147483646 h 240"/>
              <a:gd name="T4" fmla="*/ 2147483646 w 224"/>
              <a:gd name="T5" fmla="*/ 2147483646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92" name="Freeform 1045"/>
          <p:cNvSpPr>
            <a:spLocks/>
          </p:cNvSpPr>
          <p:nvPr/>
        </p:nvSpPr>
        <p:spPr bwMode="auto">
          <a:xfrm>
            <a:off x="6965950" y="5280025"/>
            <a:ext cx="90488" cy="250825"/>
          </a:xfrm>
          <a:custGeom>
            <a:avLst/>
            <a:gdLst>
              <a:gd name="T0" fmla="*/ 2147483646 w 112"/>
              <a:gd name="T1" fmla="*/ 0 h 240"/>
              <a:gd name="T2" fmla="*/ 2147483646 w 112"/>
              <a:gd name="T3" fmla="*/ 2147483646 h 240"/>
              <a:gd name="T4" fmla="*/ 2147483646 w 112"/>
              <a:gd name="T5" fmla="*/ 2147483646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93" name="Text Box 1046"/>
          <p:cNvSpPr txBox="1">
            <a:spLocks noChangeArrowheads="1"/>
          </p:cNvSpPr>
          <p:nvPr/>
        </p:nvSpPr>
        <p:spPr bwMode="auto">
          <a:xfrm>
            <a:off x="3816350" y="5229225"/>
            <a:ext cx="37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lang="en-US" altLang="he-IL">
              <a:latin typeface="Symbol" panose="05050102010706020507" pitchFamily="18" charset="2"/>
            </a:endParaRPr>
          </a:p>
        </p:txBody>
      </p:sp>
      <p:sp>
        <p:nvSpPr>
          <p:cNvPr id="131094" name="Text Box 1047"/>
          <p:cNvSpPr txBox="1">
            <a:spLocks noChangeArrowheads="1"/>
          </p:cNvSpPr>
          <p:nvPr/>
        </p:nvSpPr>
        <p:spPr bwMode="auto">
          <a:xfrm>
            <a:off x="6940550" y="5280025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lang="en-US" altLang="he-IL">
              <a:latin typeface="Symbol" panose="05050102010706020507" pitchFamily="18" charset="2"/>
            </a:endParaRPr>
          </a:p>
        </p:txBody>
      </p:sp>
      <p:sp>
        <p:nvSpPr>
          <p:cNvPr id="131095" name="Line 1048"/>
          <p:cNvSpPr>
            <a:spLocks noChangeShapeType="1"/>
          </p:cNvSpPr>
          <p:nvPr/>
        </p:nvSpPr>
        <p:spPr bwMode="auto">
          <a:xfrm flipV="1">
            <a:off x="6146800" y="5470525"/>
            <a:ext cx="1087438" cy="158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96" name="Line 1049"/>
          <p:cNvSpPr>
            <a:spLocks noChangeShapeType="1"/>
          </p:cNvSpPr>
          <p:nvPr/>
        </p:nvSpPr>
        <p:spPr bwMode="auto">
          <a:xfrm>
            <a:off x="5094288" y="5481638"/>
            <a:ext cx="935037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1097" name="Text Box 1050"/>
          <p:cNvSpPr txBox="1">
            <a:spLocks noChangeArrowheads="1"/>
          </p:cNvSpPr>
          <p:nvPr/>
        </p:nvSpPr>
        <p:spPr bwMode="auto">
          <a:xfrm>
            <a:off x="3152775" y="5465763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anose="030F0702030302020204" pitchFamily="66" charset="0"/>
              </a:rPr>
              <a:t>Cop</a:t>
            </a:r>
            <a:endParaRPr lang="en-US" altLang="he-IL" sz="1800">
              <a:solidFill>
                <a:srgbClr val="FF0000"/>
              </a:solidFill>
            </a:endParaRPr>
          </a:p>
        </p:txBody>
      </p:sp>
      <p:sp>
        <p:nvSpPr>
          <p:cNvPr id="131098" name="Text Box 1051"/>
          <p:cNvSpPr txBox="1">
            <a:spLocks noChangeArrowheads="1"/>
          </p:cNvSpPr>
          <p:nvPr/>
        </p:nvSpPr>
        <p:spPr bwMode="auto">
          <a:xfrm>
            <a:off x="7235825" y="5503863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rtl="1"/>
            <a:r>
              <a:rPr lang="en-US" altLang="he-IL" sz="2000" b="1">
                <a:solidFill>
                  <a:srgbClr val="008000"/>
                </a:solidFill>
                <a:latin typeface="Comic Sans MS" panose="030F0702030302020204" pitchFamily="66" charset="0"/>
              </a:rPr>
              <a:t>Cop</a:t>
            </a:r>
            <a:endParaRPr lang="en-US" altLang="he-IL" sz="1800">
              <a:solidFill>
                <a:srgbClr val="008000"/>
              </a:solidFill>
            </a:endParaRPr>
          </a:p>
        </p:txBody>
      </p:sp>
      <p:sp>
        <p:nvSpPr>
          <p:cNvPr id="131099" name="Line 1052"/>
          <p:cNvSpPr>
            <a:spLocks noChangeShapeType="1"/>
          </p:cNvSpPr>
          <p:nvPr/>
        </p:nvSpPr>
        <p:spPr bwMode="auto">
          <a:xfrm flipV="1">
            <a:off x="3641725" y="4789488"/>
            <a:ext cx="588963" cy="657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00" name="Line 1053"/>
          <p:cNvSpPr>
            <a:spLocks noChangeShapeType="1"/>
          </p:cNvSpPr>
          <p:nvPr/>
        </p:nvSpPr>
        <p:spPr bwMode="auto">
          <a:xfrm>
            <a:off x="6559550" y="5262563"/>
            <a:ext cx="712788" cy="233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01" name="Text Box 1054"/>
          <p:cNvSpPr txBox="1">
            <a:spLocks noChangeArrowheads="1"/>
          </p:cNvSpPr>
          <p:nvPr/>
        </p:nvSpPr>
        <p:spPr bwMode="auto">
          <a:xfrm>
            <a:off x="4040188" y="4697413"/>
            <a:ext cx="325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anose="030F0702030302020204" pitchFamily="66" charset="0"/>
              </a:rPr>
              <a:t>O</a:t>
            </a:r>
            <a:endParaRPr lang="en-US" altLang="he-IL" sz="1200"/>
          </a:p>
        </p:txBody>
      </p:sp>
      <p:sp>
        <p:nvSpPr>
          <p:cNvPr id="131102" name="Text Box 1055"/>
          <p:cNvSpPr txBox="1">
            <a:spLocks noChangeArrowheads="1"/>
          </p:cNvSpPr>
          <p:nvPr/>
        </p:nvSpPr>
        <p:spPr bwMode="auto">
          <a:xfrm>
            <a:off x="6388100" y="5221288"/>
            <a:ext cx="325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anose="030F0702030302020204" pitchFamily="66" charset="0"/>
              </a:rPr>
              <a:t>O</a:t>
            </a:r>
            <a:endParaRPr lang="en-US" altLang="he-IL" sz="1200"/>
          </a:p>
        </p:txBody>
      </p:sp>
      <p:sp>
        <p:nvSpPr>
          <p:cNvPr id="131103" name="Line 1056"/>
          <p:cNvSpPr>
            <a:spLocks noChangeShapeType="1"/>
          </p:cNvSpPr>
          <p:nvPr/>
        </p:nvSpPr>
        <p:spPr bwMode="auto">
          <a:xfrm>
            <a:off x="6562725" y="5181600"/>
            <a:ext cx="53975" cy="2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04" name="Line 1057"/>
          <p:cNvSpPr>
            <a:spLocks noChangeShapeType="1"/>
          </p:cNvSpPr>
          <p:nvPr/>
        </p:nvSpPr>
        <p:spPr bwMode="auto">
          <a:xfrm>
            <a:off x="6616700" y="5207000"/>
            <a:ext cx="14288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05" name="Line 1058"/>
          <p:cNvSpPr>
            <a:spLocks noChangeShapeType="1"/>
          </p:cNvSpPr>
          <p:nvPr/>
        </p:nvSpPr>
        <p:spPr bwMode="auto">
          <a:xfrm>
            <a:off x="4164013" y="4849813"/>
            <a:ext cx="73025" cy="55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06" name="Line 1059"/>
          <p:cNvSpPr>
            <a:spLocks noChangeShapeType="1"/>
          </p:cNvSpPr>
          <p:nvPr/>
        </p:nvSpPr>
        <p:spPr bwMode="auto">
          <a:xfrm flipV="1">
            <a:off x="4230688" y="4843463"/>
            <a:ext cx="49212" cy="61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1107" name="Rectangle 1060"/>
          <p:cNvSpPr>
            <a:spLocks noChangeArrowheads="1"/>
          </p:cNvSpPr>
          <p:nvPr/>
        </p:nvSpPr>
        <p:spPr bwMode="auto">
          <a:xfrm>
            <a:off x="360363" y="1849438"/>
            <a:ext cx="81788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 sz="3200">
                <a:solidFill>
                  <a:srgbClr val="003399"/>
                </a:solidFill>
                <a:latin typeface="Tahoma" panose="020B0604030504040204" pitchFamily="34" charset="0"/>
              </a:rPr>
              <a:t>Two coordinate systems: </a:t>
            </a:r>
            <a:r>
              <a:rPr kumimoji="1" lang="en-US" altLang="he-IL" sz="3200" i="1">
                <a:solidFill>
                  <a:srgbClr val="FF0000"/>
                </a:solidFill>
                <a:latin typeface="Tahoma" panose="020B0604030504040204" pitchFamily="34" charset="0"/>
              </a:rPr>
              <a:t>left</a:t>
            </a:r>
            <a:r>
              <a:rPr kumimoji="1" lang="en-US" altLang="he-IL" sz="3200">
                <a:solidFill>
                  <a:srgbClr val="003399"/>
                </a:solidFill>
                <a:latin typeface="Tahoma" panose="020B0604030504040204" pitchFamily="34" charset="0"/>
              </a:rPr>
              <a:t> and </a:t>
            </a:r>
            <a:r>
              <a:rPr kumimoji="1" lang="en-US" altLang="he-IL" sz="3200" i="1">
                <a:solidFill>
                  <a:srgbClr val="008000"/>
                </a:solidFill>
                <a:latin typeface="Tahoma" panose="020B0604030504040204" pitchFamily="34" charset="0"/>
              </a:rPr>
              <a:t>right</a:t>
            </a:r>
            <a:r>
              <a:rPr lang="en-US" altLang="he-IL"/>
              <a:t>.</a:t>
            </a:r>
          </a:p>
          <a:p>
            <a:r>
              <a:rPr lang="en-US" altLang="he-IL" i="1">
                <a:solidFill>
                  <a:srgbClr val="FF0000"/>
                </a:solidFill>
              </a:rPr>
              <a:t>C</a:t>
            </a:r>
            <a:r>
              <a:rPr lang="en-US" altLang="he-IL" i="1" baseline="-25000">
                <a:solidFill>
                  <a:srgbClr val="FF0000"/>
                </a:solidFill>
              </a:rPr>
              <a:t>l</a:t>
            </a:r>
            <a:r>
              <a:rPr lang="en-US" altLang="he-IL" i="1">
                <a:solidFill>
                  <a:srgbClr val="FF0000"/>
                </a:solidFill>
              </a:rPr>
              <a:t>=(0,0,0)</a:t>
            </a:r>
            <a:r>
              <a:rPr lang="en-US" altLang="he-IL" i="1" baseline="30000">
                <a:solidFill>
                  <a:srgbClr val="FF0000"/>
                </a:solidFill>
              </a:rPr>
              <a:t>T</a:t>
            </a:r>
            <a:r>
              <a:rPr lang="en-US" altLang="he-IL" sz="2800"/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anose="020B0604030504040204" pitchFamily="34" charset="0"/>
              </a:rPr>
              <a:t>in the left system.</a:t>
            </a:r>
          </a:p>
          <a:p>
            <a:r>
              <a:rPr lang="en-US" altLang="he-IL" i="1">
                <a:solidFill>
                  <a:srgbClr val="008000"/>
                </a:solidFill>
              </a:rPr>
              <a:t>C</a:t>
            </a:r>
            <a:r>
              <a:rPr lang="en-US" altLang="he-IL" i="1" baseline="-25000">
                <a:solidFill>
                  <a:srgbClr val="008000"/>
                </a:solidFill>
              </a:rPr>
              <a:t>r</a:t>
            </a:r>
            <a:r>
              <a:rPr lang="en-US" altLang="he-IL" i="1">
                <a:solidFill>
                  <a:srgbClr val="008000"/>
                </a:solidFill>
              </a:rPr>
              <a:t>=(0,0,0)</a:t>
            </a:r>
            <a:r>
              <a:rPr lang="en-US" altLang="he-IL" i="1" baseline="30000">
                <a:solidFill>
                  <a:srgbClr val="008000"/>
                </a:solidFill>
              </a:rPr>
              <a:t>T</a:t>
            </a:r>
            <a:r>
              <a:rPr lang="en-US" altLang="he-IL" sz="2800"/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anose="020B0604030504040204" pitchFamily="34" charset="0"/>
              </a:rPr>
              <a:t>in the right system</a:t>
            </a:r>
            <a:r>
              <a:rPr lang="en-US" altLang="he-IL" sz="2800"/>
              <a:t>.</a:t>
            </a:r>
            <a:endParaRPr lang="en-US" altLang="he-IL"/>
          </a:p>
        </p:txBody>
      </p:sp>
      <p:sp>
        <p:nvSpPr>
          <p:cNvPr id="131108" name="Text Box 1061"/>
          <p:cNvSpPr txBox="1">
            <a:spLocks noChangeArrowheads="1"/>
          </p:cNvSpPr>
          <p:nvPr/>
        </p:nvSpPr>
        <p:spPr bwMode="auto">
          <a:xfrm>
            <a:off x="3629025" y="4822825"/>
            <a:ext cx="652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 i="1">
                <a:solidFill>
                  <a:srgbClr val="FF0000"/>
                </a:solidFill>
              </a:rPr>
              <a:t>f</a:t>
            </a:r>
            <a:endParaRPr lang="en-GB" altLang="he-IL" i="1">
              <a:solidFill>
                <a:srgbClr val="FF0000"/>
              </a:solidFill>
            </a:endParaRPr>
          </a:p>
        </p:txBody>
      </p:sp>
      <p:sp>
        <p:nvSpPr>
          <p:cNvPr id="131109" name="Oval 1062"/>
          <p:cNvSpPr>
            <a:spLocks noChangeArrowheads="1"/>
          </p:cNvSpPr>
          <p:nvPr/>
        </p:nvSpPr>
        <p:spPr bwMode="auto">
          <a:xfrm>
            <a:off x="3616325" y="5408613"/>
            <a:ext cx="55563" cy="87312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1110" name="Oval 1063"/>
          <p:cNvSpPr>
            <a:spLocks noChangeArrowheads="1"/>
          </p:cNvSpPr>
          <p:nvPr/>
        </p:nvSpPr>
        <p:spPr bwMode="auto">
          <a:xfrm>
            <a:off x="7258050" y="5467350"/>
            <a:ext cx="55563" cy="87313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1110345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3F2F1332-9B66-4880-977B-F8FDEC38C069}" type="slidenum">
              <a:rPr lang="he-IL" altLang="en-US" sz="1600" smtClean="0">
                <a:latin typeface="Arial" panose="020B0604020202020204" pitchFamily="34" charset="0"/>
              </a:rPr>
              <a:pPr/>
              <a:t>13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3312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63" y="0"/>
            <a:ext cx="7772400" cy="1143000"/>
          </a:xfrm>
        </p:spPr>
        <p:txBody>
          <a:bodyPr/>
          <a:lstStyle/>
          <a:p>
            <a:r>
              <a:rPr lang="en-US" altLang="he-IL" smtClean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8773" name="Text Box 5"/>
              <p:cNvSpPr txBox="1">
                <a:spLocks noChangeArrowheads="1"/>
              </p:cNvSpPr>
              <p:nvPr/>
            </p:nvSpPr>
            <p:spPr bwMode="auto">
              <a:xfrm>
                <a:off x="511830" y="1388001"/>
                <a:ext cx="3127842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990099"/>
                  </a:buClr>
                  <a:buFont typeface="Symbol" panose="05050102010706020507" pitchFamily="18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he-IL" sz="3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he-IL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he-IL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he-IL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kumimoji="1" lang="en-US" altLang="he-IL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he-IL" sz="3200" dirty="0" smtClean="0">
                    <a:solidFill>
                      <a:srgbClr val="FF0000"/>
                    </a:solidFill>
                    <a:latin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he-IL" sz="3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he-IL" sz="3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he-IL" sz="3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he-IL" sz="3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he-IL" sz="3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he-IL" sz="3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he-IL" sz="2800" dirty="0">
                  <a:solidFill>
                    <a:srgbClr val="006600"/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spcBef>
                    <a:spcPct val="50000"/>
                  </a:spcBef>
                </a:pPr>
                <a:endParaRPr lang="en-US" altLang="he-IL" dirty="0"/>
              </a:p>
            </p:txBody>
          </p:sp>
        </mc:Choice>
        <mc:Fallback xmlns="">
          <p:sp>
            <p:nvSpPr>
              <p:cNvPr id="28877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830" y="1388001"/>
                <a:ext cx="3127842" cy="16312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28" name="Text Box 8"/>
          <p:cNvSpPr txBox="1">
            <a:spLocks noChangeArrowheads="1"/>
          </p:cNvSpPr>
          <p:nvPr/>
        </p:nvSpPr>
        <p:spPr bwMode="auto">
          <a:xfrm>
            <a:off x="8180575" y="4295775"/>
            <a:ext cx="487362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anose="030F0702030302020204" pitchFamily="66" charset="0"/>
              </a:rPr>
              <a:t>R</a:t>
            </a:r>
            <a:r>
              <a:rPr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</a:p>
          <a:p>
            <a:endParaRPr lang="en-US" altLang="he-IL" sz="1800"/>
          </a:p>
        </p:txBody>
      </p:sp>
      <p:graphicFrame>
        <p:nvGraphicFramePr>
          <p:cNvPr id="13312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133451"/>
              </p:ext>
            </p:extLst>
          </p:nvPr>
        </p:nvGraphicFramePr>
        <p:xfrm>
          <a:off x="7832912" y="3140075"/>
          <a:ext cx="11049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32" name="Equation" r:id="rId5" imgW="8528097" imgH="3448095" progId="Equation.3">
                  <p:embed/>
                </p:oleObj>
              </mc:Choice>
              <mc:Fallback>
                <p:oleObj name="Equation" r:id="rId5" imgW="8528097" imgH="3448095" progId="Equation.3">
                  <p:embed/>
                  <p:pic>
                    <p:nvPicPr>
                      <p:cNvPr id="1331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2912" y="3140075"/>
                        <a:ext cx="1104900" cy="446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0" name="Line 11"/>
          <p:cNvSpPr>
            <a:spLocks noChangeShapeType="1"/>
          </p:cNvSpPr>
          <p:nvPr/>
        </p:nvSpPr>
        <p:spPr bwMode="auto">
          <a:xfrm flipV="1">
            <a:off x="5119875" y="3370263"/>
            <a:ext cx="831850" cy="7699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31" name="Line 12"/>
          <p:cNvSpPr>
            <a:spLocks noChangeShapeType="1"/>
          </p:cNvSpPr>
          <p:nvPr/>
        </p:nvSpPr>
        <p:spPr bwMode="auto">
          <a:xfrm flipV="1">
            <a:off x="6374467" y="1817161"/>
            <a:ext cx="1041400" cy="1089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32" name="Line 13"/>
          <p:cNvSpPr>
            <a:spLocks noChangeShapeType="1"/>
          </p:cNvSpPr>
          <p:nvPr/>
        </p:nvSpPr>
        <p:spPr bwMode="auto">
          <a:xfrm>
            <a:off x="6773863" y="1806575"/>
            <a:ext cx="876300" cy="11811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33" name="Line 14"/>
          <p:cNvSpPr>
            <a:spLocks noChangeShapeType="1"/>
          </p:cNvSpPr>
          <p:nvPr/>
        </p:nvSpPr>
        <p:spPr bwMode="auto">
          <a:xfrm>
            <a:off x="5127812" y="4205288"/>
            <a:ext cx="3227388" cy="6350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34" name="Text Box 15"/>
          <p:cNvSpPr txBox="1">
            <a:spLocks noChangeArrowheads="1"/>
          </p:cNvSpPr>
          <p:nvPr/>
        </p:nvSpPr>
        <p:spPr bwMode="auto">
          <a:xfrm>
            <a:off x="5162737" y="3886200"/>
            <a:ext cx="37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lang="en-US" altLang="he-IL">
              <a:latin typeface="Symbol" panose="05050102010706020507" pitchFamily="18" charset="2"/>
            </a:endParaRPr>
          </a:p>
        </p:txBody>
      </p:sp>
      <p:sp>
        <p:nvSpPr>
          <p:cNvPr id="133135" name="Text Box 16"/>
          <p:cNvSpPr txBox="1">
            <a:spLocks noChangeArrowheads="1"/>
          </p:cNvSpPr>
          <p:nvPr/>
        </p:nvSpPr>
        <p:spPr bwMode="auto">
          <a:xfrm>
            <a:off x="4930962" y="3944938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b="1"/>
              <a:t>+</a:t>
            </a:r>
            <a:endParaRPr lang="en-US" altLang="en-US"/>
          </a:p>
        </p:txBody>
      </p:sp>
      <p:sp>
        <p:nvSpPr>
          <p:cNvPr id="133136" name="Text Box 17"/>
          <p:cNvSpPr txBox="1">
            <a:spLocks noChangeArrowheads="1"/>
          </p:cNvSpPr>
          <p:nvPr/>
        </p:nvSpPr>
        <p:spPr bwMode="auto">
          <a:xfrm>
            <a:off x="6826250" y="1857375"/>
            <a:ext cx="140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FF0000"/>
                </a:solidFill>
              </a:rPr>
              <a:t>P    </a:t>
            </a:r>
            <a:r>
              <a:rPr lang="en-US" altLang="he-IL">
                <a:solidFill>
                  <a:srgbClr val="008000"/>
                </a:solidFill>
              </a:rPr>
              <a:t>P</a:t>
            </a:r>
          </a:p>
        </p:txBody>
      </p:sp>
      <p:graphicFrame>
        <p:nvGraphicFramePr>
          <p:cNvPr id="13313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34225"/>
              </p:ext>
            </p:extLst>
          </p:nvPr>
        </p:nvGraphicFramePr>
        <p:xfrm>
          <a:off x="7066242" y="1914619"/>
          <a:ext cx="3079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33" name="Equation" r:id="rId7" imgW="126725" imgH="126725" progId="Equation.3">
                  <p:embed/>
                </p:oleObj>
              </mc:Choice>
              <mc:Fallback>
                <p:oleObj name="Equation" r:id="rId7" imgW="126725" imgH="126725" progId="Equation.3">
                  <p:embed/>
                  <p:pic>
                    <p:nvPicPr>
                      <p:cNvPr id="13313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6242" y="1914619"/>
                        <a:ext cx="30797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8" name="Rectangle 19"/>
          <p:cNvSpPr>
            <a:spLocks noGrp="1" noChangeArrowheads="1"/>
          </p:cNvSpPr>
          <p:nvPr>
            <p:ph type="body" idx="1"/>
          </p:nvPr>
        </p:nvSpPr>
        <p:spPr>
          <a:xfrm rot="5400000">
            <a:off x="4992874" y="2868613"/>
            <a:ext cx="1985963" cy="833438"/>
          </a:xfrm>
          <a:prstGeom prst="parallelogram">
            <a:avLst>
              <a:gd name="adj" fmla="val 59571"/>
            </a:avLst>
          </a:prstGeo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/>
              <a:buChar char="z"/>
            </a:pPr>
            <a:endParaRPr lang="en-US" altLang="en-US" sz="2800" dirty="0" smtClean="0"/>
          </a:p>
        </p:txBody>
      </p:sp>
      <p:sp>
        <p:nvSpPr>
          <p:cNvPr id="133139" name="AutoShape 20"/>
          <p:cNvSpPr>
            <a:spLocks noChangeArrowheads="1"/>
          </p:cNvSpPr>
          <p:nvPr/>
        </p:nvSpPr>
        <p:spPr bwMode="auto">
          <a:xfrm rot="16200000" flipH="1">
            <a:off x="6807387" y="3095625"/>
            <a:ext cx="1725613" cy="868363"/>
          </a:xfrm>
          <a:prstGeom prst="parallelogram">
            <a:avLst>
              <a:gd name="adj" fmla="val 4968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endParaRPr kumimoji="1" lang="en-US" altLang="en-US">
              <a:latin typeface="Tahoma" panose="020B0604030504040204" pitchFamily="34" charset="0"/>
            </a:endParaRPr>
          </a:p>
        </p:txBody>
      </p:sp>
      <p:sp>
        <p:nvSpPr>
          <p:cNvPr id="133140" name="Text Box 21"/>
          <p:cNvSpPr txBox="1">
            <a:spLocks noChangeArrowheads="1"/>
          </p:cNvSpPr>
          <p:nvPr/>
        </p:nvSpPr>
        <p:spPr bwMode="auto">
          <a:xfrm>
            <a:off x="8242487" y="40767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b="1"/>
              <a:t>+</a:t>
            </a:r>
            <a:endParaRPr lang="en-US" altLang="en-US"/>
          </a:p>
        </p:txBody>
      </p:sp>
      <p:sp>
        <p:nvSpPr>
          <p:cNvPr id="133141" name="Line 22"/>
          <p:cNvSpPr>
            <a:spLocks noChangeShapeType="1"/>
          </p:cNvSpPr>
          <p:nvPr/>
        </p:nvSpPr>
        <p:spPr bwMode="auto">
          <a:xfrm flipH="1" flipV="1">
            <a:off x="7791637" y="3435350"/>
            <a:ext cx="588963" cy="8334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42" name="Oval 23"/>
          <p:cNvSpPr>
            <a:spLocks noChangeArrowheads="1"/>
          </p:cNvSpPr>
          <p:nvPr/>
        </p:nvSpPr>
        <p:spPr bwMode="auto">
          <a:xfrm>
            <a:off x="5916800" y="3370263"/>
            <a:ext cx="34925" cy="6508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3143" name="Oval 24"/>
          <p:cNvSpPr>
            <a:spLocks noChangeArrowheads="1"/>
          </p:cNvSpPr>
          <p:nvPr/>
        </p:nvSpPr>
        <p:spPr bwMode="auto">
          <a:xfrm>
            <a:off x="7756712" y="3370263"/>
            <a:ext cx="34925" cy="6508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3144" name="Oval 25"/>
          <p:cNvSpPr>
            <a:spLocks noChangeArrowheads="1"/>
          </p:cNvSpPr>
          <p:nvPr/>
        </p:nvSpPr>
        <p:spPr bwMode="auto">
          <a:xfrm>
            <a:off x="7048780" y="2202140"/>
            <a:ext cx="34925" cy="635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3145" name="Text Box 26"/>
          <p:cNvSpPr txBox="1">
            <a:spLocks noChangeArrowheads="1"/>
          </p:cNvSpPr>
          <p:nvPr/>
        </p:nvSpPr>
        <p:spPr bwMode="auto">
          <a:xfrm>
            <a:off x="7070912" y="2154238"/>
            <a:ext cx="132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1800"/>
              <a:t>Object point</a:t>
            </a:r>
          </a:p>
        </p:txBody>
      </p:sp>
      <p:sp>
        <p:nvSpPr>
          <p:cNvPr id="133146" name="Freeform 27"/>
          <p:cNvSpPr>
            <a:spLocks/>
          </p:cNvSpPr>
          <p:nvPr/>
        </p:nvSpPr>
        <p:spPr bwMode="auto">
          <a:xfrm>
            <a:off x="5369112" y="3883025"/>
            <a:ext cx="163513" cy="322263"/>
          </a:xfrm>
          <a:custGeom>
            <a:avLst/>
            <a:gdLst>
              <a:gd name="T0" fmla="*/ 0 w 224"/>
              <a:gd name="T1" fmla="*/ 0 h 240"/>
              <a:gd name="T2" fmla="*/ 2147483646 w 224"/>
              <a:gd name="T3" fmla="*/ 2147483646 h 240"/>
              <a:gd name="T4" fmla="*/ 2147483646 w 224"/>
              <a:gd name="T5" fmla="*/ 2147483646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47" name="Freeform 28"/>
          <p:cNvSpPr>
            <a:spLocks/>
          </p:cNvSpPr>
          <p:nvPr/>
        </p:nvSpPr>
        <p:spPr bwMode="auto">
          <a:xfrm>
            <a:off x="8066275" y="3948113"/>
            <a:ext cx="80962" cy="320675"/>
          </a:xfrm>
          <a:custGeom>
            <a:avLst/>
            <a:gdLst>
              <a:gd name="T0" fmla="*/ 2147483646 w 112"/>
              <a:gd name="T1" fmla="*/ 0 h 240"/>
              <a:gd name="T2" fmla="*/ 2147483646 w 112"/>
              <a:gd name="T3" fmla="*/ 2147483646 h 240"/>
              <a:gd name="T4" fmla="*/ 2147483646 w 112"/>
              <a:gd name="T5" fmla="*/ 2147483646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48" name="Text Box 29"/>
          <p:cNvSpPr txBox="1">
            <a:spLocks noChangeArrowheads="1"/>
          </p:cNvSpPr>
          <p:nvPr/>
        </p:nvSpPr>
        <p:spPr bwMode="auto">
          <a:xfrm>
            <a:off x="8042462" y="3948113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lang="en-US" altLang="he-IL">
              <a:latin typeface="Symbol" panose="05050102010706020507" pitchFamily="18" charset="2"/>
            </a:endParaRPr>
          </a:p>
        </p:txBody>
      </p:sp>
      <p:sp>
        <p:nvSpPr>
          <p:cNvPr id="133149" name="Text Box 31"/>
          <p:cNvSpPr txBox="1">
            <a:spLocks noChangeArrowheads="1"/>
          </p:cNvSpPr>
          <p:nvPr/>
        </p:nvSpPr>
        <p:spPr bwMode="auto">
          <a:xfrm>
            <a:off x="4833938" y="4162425"/>
            <a:ext cx="474662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1600" b="1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  <a:r>
              <a:rPr lang="en-US" altLang="he-IL" sz="1600" b="1" baseline="-25000">
                <a:solidFill>
                  <a:srgbClr val="FF0000"/>
                </a:solidFill>
                <a:latin typeface="Comic Sans MS" panose="030F0702030302020204" pitchFamily="66" charset="0"/>
              </a:rPr>
              <a:t>L</a:t>
            </a:r>
            <a:r>
              <a:rPr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</a:p>
          <a:p>
            <a:endParaRPr lang="en-US" altLang="he-IL" sz="1800"/>
          </a:p>
        </p:txBody>
      </p:sp>
      <p:sp>
        <p:nvSpPr>
          <p:cNvPr id="133150" name="Text Box 32"/>
          <p:cNvSpPr txBox="1">
            <a:spLocks noChangeArrowheads="1"/>
          </p:cNvSpPr>
          <p:nvPr/>
        </p:nvSpPr>
        <p:spPr bwMode="auto">
          <a:xfrm>
            <a:off x="5373875" y="3109913"/>
            <a:ext cx="371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sz="2000" b="1">
                <a:solidFill>
                  <a:srgbClr val="FF0000"/>
                </a:solidFill>
              </a:rPr>
              <a:t>p</a:t>
            </a:r>
            <a:r>
              <a:rPr lang="en-US" altLang="he-IL" sz="2000" b="1" baseline="-25000">
                <a:solidFill>
                  <a:srgbClr val="FF0000"/>
                </a:solidFill>
              </a:rPr>
              <a:t>l</a:t>
            </a:r>
            <a:endParaRPr lang="en-US" altLang="he-IL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977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B77E5D89-A85F-47A6-8010-2336BB2E1B17}" type="slidenum">
              <a:rPr lang="he-IL" altLang="en-US" sz="1600" smtClean="0">
                <a:latin typeface="Arial" panose="020B0604020202020204" pitchFamily="34" charset="0"/>
              </a:rPr>
              <a:pPr/>
              <a:t>14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3517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35172" name="AutoShape 1026" descr="Recycled paper"/>
          <p:cNvSpPr>
            <a:spLocks noChangeArrowheads="1"/>
          </p:cNvSpPr>
          <p:nvPr/>
        </p:nvSpPr>
        <p:spPr bwMode="auto">
          <a:xfrm rot="16200000" flipH="1">
            <a:off x="4003675" y="3103563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73" name="Rectangle 10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Change of Camera Coordinates</a:t>
            </a:r>
            <a:endParaRPr lang="en-GB" altLang="he-IL" smtClean="0"/>
          </a:p>
        </p:txBody>
      </p:sp>
      <p:sp>
        <p:nvSpPr>
          <p:cNvPr id="135174" name="Rectangle 1028" descr="Recycled paper"/>
          <p:cNvSpPr>
            <a:spLocks noChangeArrowheads="1"/>
          </p:cNvSpPr>
          <p:nvPr/>
        </p:nvSpPr>
        <p:spPr bwMode="auto">
          <a:xfrm>
            <a:off x="4470400" y="3956050"/>
            <a:ext cx="727075" cy="1492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75" name="Oval 1029"/>
          <p:cNvSpPr>
            <a:spLocks noChangeArrowheads="1"/>
          </p:cNvSpPr>
          <p:nvPr/>
        </p:nvSpPr>
        <p:spPr bwMode="auto">
          <a:xfrm>
            <a:off x="5157788" y="3952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76" name="Oval 1030"/>
          <p:cNvSpPr>
            <a:spLocks noChangeArrowheads="1"/>
          </p:cNvSpPr>
          <p:nvPr/>
        </p:nvSpPr>
        <p:spPr bwMode="auto">
          <a:xfrm>
            <a:off x="6738938" y="31067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77" name="Line 1031"/>
          <p:cNvSpPr>
            <a:spLocks noChangeShapeType="1"/>
          </p:cNvSpPr>
          <p:nvPr/>
        </p:nvSpPr>
        <p:spPr bwMode="auto">
          <a:xfrm flipH="1">
            <a:off x="2978150" y="3143250"/>
            <a:ext cx="3759200" cy="839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5178" name="Oval 1032"/>
          <p:cNvSpPr>
            <a:spLocks noChangeArrowheads="1"/>
          </p:cNvSpPr>
          <p:nvPr/>
        </p:nvSpPr>
        <p:spPr bwMode="auto">
          <a:xfrm>
            <a:off x="4949825" y="35115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79" name="Rectangle 1033" descr="Recycled paper"/>
          <p:cNvSpPr>
            <a:spLocks noChangeArrowheads="1"/>
          </p:cNvSpPr>
          <p:nvPr/>
        </p:nvSpPr>
        <p:spPr bwMode="auto">
          <a:xfrm>
            <a:off x="4492625" y="3475038"/>
            <a:ext cx="436563" cy="2524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80" name="Oval 1034"/>
          <p:cNvSpPr>
            <a:spLocks noChangeArrowheads="1"/>
          </p:cNvSpPr>
          <p:nvPr/>
        </p:nvSpPr>
        <p:spPr bwMode="auto">
          <a:xfrm>
            <a:off x="2932113" y="3946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grpSp>
        <p:nvGrpSpPr>
          <p:cNvPr id="2" name="Group 1035"/>
          <p:cNvGrpSpPr>
            <a:grpSpLocks/>
          </p:cNvGrpSpPr>
          <p:nvPr/>
        </p:nvGrpSpPr>
        <p:grpSpPr bwMode="auto">
          <a:xfrm>
            <a:off x="4999038" y="3024188"/>
            <a:ext cx="1031875" cy="949325"/>
            <a:chOff x="1967" y="2170"/>
            <a:chExt cx="650" cy="598"/>
          </a:xfrm>
        </p:grpSpPr>
        <p:sp>
          <p:nvSpPr>
            <p:cNvPr id="135214" name="Line 1036"/>
            <p:cNvSpPr>
              <a:spLocks noChangeShapeType="1"/>
            </p:cNvSpPr>
            <p:nvPr/>
          </p:nvSpPr>
          <p:spPr bwMode="auto">
            <a:xfrm flipV="1">
              <a:off x="2098" y="2539"/>
              <a:ext cx="253" cy="22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5215" name="Line 1037"/>
            <p:cNvSpPr>
              <a:spLocks noChangeShapeType="1"/>
            </p:cNvSpPr>
            <p:nvPr/>
          </p:nvSpPr>
          <p:spPr bwMode="auto">
            <a:xfrm flipV="1">
              <a:off x="2087" y="2363"/>
              <a:ext cx="12" cy="39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35216" name="Text Box 1038"/>
            <p:cNvSpPr txBox="1">
              <a:spLocks noChangeArrowheads="1"/>
            </p:cNvSpPr>
            <p:nvPr/>
          </p:nvSpPr>
          <p:spPr bwMode="auto">
            <a:xfrm>
              <a:off x="2328" y="2403"/>
              <a:ext cx="28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 sz="1800"/>
                <a:t>x</a:t>
              </a:r>
              <a:endParaRPr lang="en-GB" altLang="he-IL" sz="1800"/>
            </a:p>
          </p:txBody>
        </p:sp>
        <p:sp>
          <p:nvSpPr>
            <p:cNvPr id="135217" name="Text Box 1039"/>
            <p:cNvSpPr txBox="1">
              <a:spLocks noChangeArrowheads="1"/>
            </p:cNvSpPr>
            <p:nvPr/>
          </p:nvSpPr>
          <p:spPr bwMode="auto">
            <a:xfrm>
              <a:off x="1967" y="2170"/>
              <a:ext cx="28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 sz="1800"/>
                <a:t>y</a:t>
              </a:r>
              <a:endParaRPr lang="en-GB" altLang="he-IL" sz="1800"/>
            </a:p>
          </p:txBody>
        </p:sp>
      </p:grpSp>
      <p:grpSp>
        <p:nvGrpSpPr>
          <p:cNvPr id="3" name="Group 1040"/>
          <p:cNvGrpSpPr>
            <a:grpSpLocks/>
          </p:cNvGrpSpPr>
          <p:nvPr/>
        </p:nvGrpSpPr>
        <p:grpSpPr bwMode="auto">
          <a:xfrm>
            <a:off x="2122488" y="4056063"/>
            <a:ext cx="2976562" cy="2112962"/>
            <a:chOff x="1337" y="2555"/>
            <a:chExt cx="1875" cy="1331"/>
          </a:xfrm>
        </p:grpSpPr>
        <p:sp>
          <p:nvSpPr>
            <p:cNvPr id="135212" name="Rectangle 1041"/>
            <p:cNvSpPr>
              <a:spLocks noChangeArrowheads="1"/>
            </p:cNvSpPr>
            <p:nvPr/>
          </p:nvSpPr>
          <p:spPr bwMode="auto">
            <a:xfrm>
              <a:off x="1337" y="3368"/>
              <a:ext cx="1379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r>
                <a:rPr kumimoji="1" lang="en-US" altLang="he-IL">
                  <a:solidFill>
                    <a:srgbClr val="008000"/>
                  </a:solidFill>
                  <a:latin typeface="Comic Sans MS" panose="030F0702030302020204" pitchFamily="66" charset="0"/>
                </a:rPr>
                <a:t>principal point</a:t>
              </a:r>
            </a:p>
            <a:p>
              <a:r>
                <a:rPr kumimoji="1" lang="en-US" altLang="he-IL">
                  <a:solidFill>
                    <a:srgbClr val="008000"/>
                  </a:solidFill>
                  <a:latin typeface="Comic Sans MS" panose="030F0702030302020204" pitchFamily="66" charset="0"/>
                </a:rPr>
                <a:t>(0,0,f)</a:t>
              </a:r>
            </a:p>
          </p:txBody>
        </p:sp>
        <p:sp>
          <p:nvSpPr>
            <p:cNvPr id="135213" name="Line 1042"/>
            <p:cNvSpPr>
              <a:spLocks noChangeShapeType="1"/>
            </p:cNvSpPr>
            <p:nvPr/>
          </p:nvSpPr>
          <p:spPr bwMode="auto">
            <a:xfrm flipV="1">
              <a:off x="2225" y="2555"/>
              <a:ext cx="987" cy="81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35183" name="Text Box 1043"/>
          <p:cNvSpPr txBox="1">
            <a:spLocks noChangeArrowheads="1"/>
          </p:cNvSpPr>
          <p:nvPr/>
        </p:nvSpPr>
        <p:spPr bwMode="auto">
          <a:xfrm>
            <a:off x="6159500" y="4224338"/>
            <a:ext cx="2044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rtl="1"/>
            <a:r>
              <a:rPr kumimoji="1" lang="en-US" altLang="he-IL">
                <a:solidFill>
                  <a:srgbClr val="990099"/>
                </a:solidFill>
                <a:latin typeface="Comic Sans MS" panose="030F0702030302020204" pitchFamily="66" charset="0"/>
              </a:rPr>
              <a:t>principal axis</a:t>
            </a:r>
          </a:p>
        </p:txBody>
      </p:sp>
      <p:sp>
        <p:nvSpPr>
          <p:cNvPr id="135184" name="Rectangle 1044"/>
          <p:cNvSpPr>
            <a:spLocks noChangeArrowheads="1"/>
          </p:cNvSpPr>
          <p:nvPr/>
        </p:nvSpPr>
        <p:spPr bwMode="auto">
          <a:xfrm>
            <a:off x="6623050" y="3130550"/>
            <a:ext cx="200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>
                <a:solidFill>
                  <a:srgbClr val="FF0000"/>
                </a:solidFill>
                <a:latin typeface="Comic Sans MS" panose="030F0702030302020204" pitchFamily="66" charset="0"/>
              </a:rPr>
              <a:t>Object point</a:t>
            </a:r>
          </a:p>
        </p:txBody>
      </p:sp>
      <p:sp>
        <p:nvSpPr>
          <p:cNvPr id="135185" name="Text Box 1045"/>
          <p:cNvSpPr txBox="1">
            <a:spLocks noChangeArrowheads="1"/>
          </p:cNvSpPr>
          <p:nvPr/>
        </p:nvSpPr>
        <p:spPr bwMode="auto">
          <a:xfrm>
            <a:off x="1746250" y="4227513"/>
            <a:ext cx="11318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>
                <a:latin typeface="Comic Sans MS" panose="030F0702030302020204" pitchFamily="66" charset="0"/>
              </a:rPr>
              <a:t>Cop</a:t>
            </a:r>
          </a:p>
          <a:p>
            <a:r>
              <a:rPr kumimoji="1" lang="en-US" altLang="he-IL">
                <a:solidFill>
                  <a:srgbClr val="990099"/>
                </a:solidFill>
                <a:latin typeface="Comic Sans MS" panose="030F0702030302020204" pitchFamily="66" charset="0"/>
              </a:rPr>
              <a:t>(0,0,0)</a:t>
            </a:r>
          </a:p>
        </p:txBody>
      </p:sp>
      <p:sp>
        <p:nvSpPr>
          <p:cNvPr id="135186" name="Line 1046"/>
          <p:cNvSpPr>
            <a:spLocks noChangeShapeType="1"/>
          </p:cNvSpPr>
          <p:nvPr/>
        </p:nvSpPr>
        <p:spPr bwMode="auto">
          <a:xfrm flipV="1">
            <a:off x="2574925" y="4013200"/>
            <a:ext cx="325438" cy="2428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135187" name="Group 1047"/>
          <p:cNvGrpSpPr>
            <a:grpSpLocks/>
          </p:cNvGrpSpPr>
          <p:nvPr/>
        </p:nvGrpSpPr>
        <p:grpSpPr bwMode="auto">
          <a:xfrm>
            <a:off x="2619375" y="2120900"/>
            <a:ext cx="4649788" cy="2090738"/>
            <a:chOff x="1650" y="1336"/>
            <a:chExt cx="2929" cy="1317"/>
          </a:xfrm>
        </p:grpSpPr>
        <p:sp>
          <p:nvSpPr>
            <p:cNvPr id="135205" name="Line 1048"/>
            <p:cNvSpPr>
              <a:spLocks noChangeShapeType="1"/>
            </p:cNvSpPr>
            <p:nvPr/>
          </p:nvSpPr>
          <p:spPr bwMode="auto">
            <a:xfrm flipV="1">
              <a:off x="1887" y="2509"/>
              <a:ext cx="2428" cy="12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grpSp>
          <p:nvGrpSpPr>
            <p:cNvPr id="135206" name="Group 1049"/>
            <p:cNvGrpSpPr>
              <a:grpSpLocks/>
            </p:cNvGrpSpPr>
            <p:nvPr/>
          </p:nvGrpSpPr>
          <p:grpSpPr bwMode="auto">
            <a:xfrm>
              <a:off x="1650" y="1336"/>
              <a:ext cx="2929" cy="1317"/>
              <a:chOff x="1650" y="1336"/>
              <a:chExt cx="2929" cy="1317"/>
            </a:xfrm>
          </p:grpSpPr>
          <p:sp>
            <p:nvSpPr>
              <p:cNvPr id="135207" name="Text Box 1050"/>
              <p:cNvSpPr txBox="1">
                <a:spLocks noChangeArrowheads="1"/>
              </p:cNvSpPr>
              <p:nvPr/>
            </p:nvSpPr>
            <p:spPr bwMode="auto">
              <a:xfrm>
                <a:off x="1650" y="1336"/>
                <a:ext cx="2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he-IL">
                    <a:solidFill>
                      <a:srgbClr val="990099"/>
                    </a:solidFill>
                  </a:rPr>
                  <a:t>y</a:t>
                </a:r>
                <a:endParaRPr lang="en-GB" altLang="he-IL">
                  <a:solidFill>
                    <a:srgbClr val="990099"/>
                  </a:solidFill>
                </a:endParaRPr>
              </a:p>
            </p:txBody>
          </p:sp>
          <p:sp>
            <p:nvSpPr>
              <p:cNvPr id="135208" name="Line 1051"/>
              <p:cNvSpPr>
                <a:spLocks noChangeShapeType="1"/>
              </p:cNvSpPr>
              <p:nvPr/>
            </p:nvSpPr>
            <p:spPr bwMode="auto">
              <a:xfrm flipV="1">
                <a:off x="1881" y="1510"/>
                <a:ext cx="6" cy="1005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35209" name="Line 1052"/>
              <p:cNvSpPr>
                <a:spLocks noChangeShapeType="1"/>
              </p:cNvSpPr>
              <p:nvPr/>
            </p:nvSpPr>
            <p:spPr bwMode="auto">
              <a:xfrm flipV="1">
                <a:off x="1876" y="1951"/>
                <a:ext cx="799" cy="558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35210" name="Text Box 1053"/>
              <p:cNvSpPr txBox="1">
                <a:spLocks noChangeArrowheads="1"/>
              </p:cNvSpPr>
              <p:nvPr/>
            </p:nvSpPr>
            <p:spPr bwMode="auto">
              <a:xfrm>
                <a:off x="2607" y="1739"/>
                <a:ext cx="2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he-IL">
                    <a:solidFill>
                      <a:srgbClr val="990099"/>
                    </a:solidFill>
                  </a:rPr>
                  <a:t>x</a:t>
                </a:r>
                <a:endParaRPr lang="en-GB" altLang="he-IL">
                  <a:solidFill>
                    <a:srgbClr val="990099"/>
                  </a:solidFill>
                </a:endParaRPr>
              </a:p>
            </p:txBody>
          </p:sp>
          <p:sp>
            <p:nvSpPr>
              <p:cNvPr id="135211" name="Text Box 1054"/>
              <p:cNvSpPr txBox="1">
                <a:spLocks noChangeArrowheads="1"/>
              </p:cNvSpPr>
              <p:nvPr/>
            </p:nvSpPr>
            <p:spPr bwMode="auto">
              <a:xfrm>
                <a:off x="4290" y="2365"/>
                <a:ext cx="2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he-IL">
                    <a:solidFill>
                      <a:srgbClr val="990099"/>
                    </a:solidFill>
                  </a:rPr>
                  <a:t>z</a:t>
                </a:r>
                <a:endParaRPr lang="en-GB" altLang="he-IL">
                  <a:solidFill>
                    <a:srgbClr val="990099"/>
                  </a:solidFill>
                </a:endParaRPr>
              </a:p>
            </p:txBody>
          </p:sp>
        </p:grpSp>
      </p:grpSp>
      <p:sp>
        <p:nvSpPr>
          <p:cNvPr id="135188" name="Rectangle 1055" descr="Recycled paper"/>
          <p:cNvSpPr>
            <a:spLocks noChangeArrowheads="1"/>
          </p:cNvSpPr>
          <p:nvPr/>
        </p:nvSpPr>
        <p:spPr bwMode="auto">
          <a:xfrm>
            <a:off x="4468813" y="3946525"/>
            <a:ext cx="673100" cy="889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89" name="Rectangle 1056" descr="Recycled paper"/>
          <p:cNvSpPr>
            <a:spLocks noChangeArrowheads="1"/>
          </p:cNvSpPr>
          <p:nvPr/>
        </p:nvSpPr>
        <p:spPr bwMode="auto">
          <a:xfrm>
            <a:off x="4508500" y="4537075"/>
            <a:ext cx="206375" cy="1539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90" name="Rectangle 1057" descr="Recycled paper"/>
          <p:cNvSpPr>
            <a:spLocks noChangeArrowheads="1"/>
          </p:cNvSpPr>
          <p:nvPr/>
        </p:nvSpPr>
        <p:spPr bwMode="auto">
          <a:xfrm>
            <a:off x="4467225" y="3430588"/>
            <a:ext cx="436563" cy="2524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191" name="Text Box 1058"/>
          <p:cNvSpPr txBox="1">
            <a:spLocks noChangeArrowheads="1"/>
          </p:cNvSpPr>
          <p:nvPr/>
        </p:nvSpPr>
        <p:spPr bwMode="auto">
          <a:xfrm>
            <a:off x="2155825" y="5729288"/>
            <a:ext cx="1222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GB" altLang="he-IL"/>
          </a:p>
        </p:txBody>
      </p:sp>
      <p:sp>
        <p:nvSpPr>
          <p:cNvPr id="135192" name="Text Box 1059"/>
          <p:cNvSpPr txBox="1">
            <a:spLocks noChangeArrowheads="1"/>
          </p:cNvSpPr>
          <p:nvPr/>
        </p:nvSpPr>
        <p:spPr bwMode="auto">
          <a:xfrm>
            <a:off x="998538" y="5233988"/>
            <a:ext cx="1314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GB" altLang="he-IL"/>
          </a:p>
        </p:txBody>
      </p:sp>
      <p:sp>
        <p:nvSpPr>
          <p:cNvPr id="135193" name="Text Box 1060"/>
          <p:cNvSpPr txBox="1">
            <a:spLocks noChangeArrowheads="1"/>
          </p:cNvSpPr>
          <p:nvPr/>
        </p:nvSpPr>
        <p:spPr bwMode="auto">
          <a:xfrm>
            <a:off x="2127250" y="5729288"/>
            <a:ext cx="13144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008000"/>
                </a:solidFill>
              </a:rPr>
              <a:t>(x</a:t>
            </a:r>
            <a:r>
              <a:rPr lang="en-US" altLang="he-IL" baseline="-25000">
                <a:solidFill>
                  <a:srgbClr val="008000"/>
                </a:solidFill>
              </a:rPr>
              <a:t>0</a:t>
            </a:r>
            <a:r>
              <a:rPr lang="en-US" altLang="he-IL">
                <a:solidFill>
                  <a:srgbClr val="008000"/>
                </a:solidFill>
              </a:rPr>
              <a:t>,y</a:t>
            </a:r>
            <a:r>
              <a:rPr lang="en-US" altLang="he-IL" baseline="-25000">
                <a:solidFill>
                  <a:srgbClr val="008000"/>
                </a:solidFill>
              </a:rPr>
              <a:t>0</a:t>
            </a:r>
            <a:r>
              <a:rPr lang="en-US" altLang="he-IL">
                <a:solidFill>
                  <a:srgbClr val="008000"/>
                </a:solidFill>
              </a:rPr>
              <a:t>,z</a:t>
            </a:r>
            <a:r>
              <a:rPr lang="en-US" altLang="he-IL" baseline="-25000">
                <a:solidFill>
                  <a:srgbClr val="008000"/>
                </a:solidFill>
              </a:rPr>
              <a:t>o</a:t>
            </a:r>
            <a:r>
              <a:rPr lang="en-US" altLang="he-IL">
                <a:solidFill>
                  <a:srgbClr val="008000"/>
                </a:solidFill>
              </a:rPr>
              <a:t>)</a:t>
            </a:r>
            <a:endParaRPr lang="en-GB" altLang="he-IL">
              <a:solidFill>
                <a:srgbClr val="008000"/>
              </a:solidFill>
            </a:endParaRPr>
          </a:p>
        </p:txBody>
      </p:sp>
      <p:sp>
        <p:nvSpPr>
          <p:cNvPr id="135194" name="Rectangle 1061"/>
          <p:cNvSpPr>
            <a:spLocks noChangeArrowheads="1"/>
          </p:cNvSpPr>
          <p:nvPr/>
        </p:nvSpPr>
        <p:spPr bwMode="auto">
          <a:xfrm>
            <a:off x="1703388" y="4592638"/>
            <a:ext cx="139065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>
                <a:solidFill>
                  <a:srgbClr val="008000"/>
                </a:solidFill>
                <a:latin typeface="Comic Sans MS" panose="030F0702030302020204" pitchFamily="66" charset="0"/>
              </a:rPr>
              <a:t>(x</a:t>
            </a:r>
            <a:r>
              <a:rPr kumimoji="1" lang="en-US" altLang="he-IL" baseline="-25000">
                <a:solidFill>
                  <a:srgbClr val="008000"/>
                </a:solidFill>
                <a:latin typeface="Comic Sans MS" panose="030F0702030302020204" pitchFamily="66" charset="0"/>
              </a:rPr>
              <a:t>c</a:t>
            </a:r>
            <a:r>
              <a:rPr kumimoji="1" lang="en-US" altLang="he-IL">
                <a:solidFill>
                  <a:srgbClr val="008000"/>
                </a:solidFill>
                <a:latin typeface="Comic Sans MS" panose="030F0702030302020204" pitchFamily="66" charset="0"/>
              </a:rPr>
              <a:t>,y</a:t>
            </a:r>
            <a:r>
              <a:rPr kumimoji="1" lang="en-US" altLang="he-IL" baseline="-25000">
                <a:solidFill>
                  <a:srgbClr val="008000"/>
                </a:solidFill>
                <a:latin typeface="Comic Sans MS" panose="030F0702030302020204" pitchFamily="66" charset="0"/>
              </a:rPr>
              <a:t>c</a:t>
            </a:r>
            <a:r>
              <a:rPr kumimoji="1" lang="en-US" altLang="he-IL">
                <a:solidFill>
                  <a:srgbClr val="008000"/>
                </a:solidFill>
                <a:latin typeface="Comic Sans MS" panose="030F0702030302020204" pitchFamily="66" charset="0"/>
              </a:rPr>
              <a:t>,z</a:t>
            </a:r>
            <a:r>
              <a:rPr kumimoji="1" lang="en-US" altLang="he-IL" baseline="-25000">
                <a:solidFill>
                  <a:srgbClr val="008000"/>
                </a:solidFill>
                <a:latin typeface="Comic Sans MS" panose="030F0702030302020204" pitchFamily="66" charset="0"/>
              </a:rPr>
              <a:t>c</a:t>
            </a:r>
            <a:r>
              <a:rPr kumimoji="1" lang="en-US" altLang="he-IL">
                <a:solidFill>
                  <a:srgbClr val="008000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135195" name="Line 1062"/>
          <p:cNvSpPr>
            <a:spLocks noChangeShapeType="1"/>
          </p:cNvSpPr>
          <p:nvPr/>
        </p:nvSpPr>
        <p:spPr bwMode="auto">
          <a:xfrm rot="1229912" flipV="1">
            <a:off x="1828800" y="4610100"/>
            <a:ext cx="3843338" cy="46038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5196" name="Text Box 1063"/>
          <p:cNvSpPr txBox="1">
            <a:spLocks noChangeArrowheads="1"/>
          </p:cNvSpPr>
          <p:nvPr/>
        </p:nvSpPr>
        <p:spPr bwMode="auto">
          <a:xfrm rot="1229912">
            <a:off x="2155825" y="2155825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008000"/>
                </a:solidFill>
              </a:rPr>
              <a:t>y</a:t>
            </a:r>
            <a:endParaRPr lang="en-GB" altLang="he-IL">
              <a:solidFill>
                <a:srgbClr val="008000"/>
              </a:solidFill>
            </a:endParaRPr>
          </a:p>
        </p:txBody>
      </p:sp>
      <p:sp>
        <p:nvSpPr>
          <p:cNvPr id="135197" name="Line 1064"/>
          <p:cNvSpPr>
            <a:spLocks noChangeShapeType="1"/>
          </p:cNvSpPr>
          <p:nvPr/>
        </p:nvSpPr>
        <p:spPr bwMode="auto">
          <a:xfrm rot="1229912" flipV="1">
            <a:off x="2219325" y="2428875"/>
            <a:ext cx="9525" cy="1595438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5198" name="Line 1065"/>
          <p:cNvSpPr>
            <a:spLocks noChangeShapeType="1"/>
          </p:cNvSpPr>
          <p:nvPr/>
        </p:nvSpPr>
        <p:spPr bwMode="auto">
          <a:xfrm rot="1229912" flipV="1">
            <a:off x="2170113" y="2657475"/>
            <a:ext cx="2614612" cy="1817688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5199" name="Text Box 1066"/>
          <p:cNvSpPr txBox="1">
            <a:spLocks noChangeArrowheads="1"/>
          </p:cNvSpPr>
          <p:nvPr/>
        </p:nvSpPr>
        <p:spPr bwMode="auto">
          <a:xfrm rot="1229912">
            <a:off x="4941888" y="2867025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008000"/>
                </a:solidFill>
              </a:rPr>
              <a:t>x</a:t>
            </a:r>
            <a:endParaRPr lang="en-GB" altLang="he-IL">
              <a:solidFill>
                <a:srgbClr val="008000"/>
              </a:solidFill>
            </a:endParaRPr>
          </a:p>
        </p:txBody>
      </p:sp>
      <p:sp>
        <p:nvSpPr>
          <p:cNvPr id="135200" name="Text Box 1067"/>
          <p:cNvSpPr txBox="1">
            <a:spLocks noChangeArrowheads="1"/>
          </p:cNvSpPr>
          <p:nvPr/>
        </p:nvSpPr>
        <p:spPr bwMode="auto">
          <a:xfrm rot="1229912">
            <a:off x="3373438" y="4559300"/>
            <a:ext cx="45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008000"/>
                </a:solidFill>
              </a:rPr>
              <a:t>z</a:t>
            </a:r>
            <a:endParaRPr lang="en-GB" altLang="he-IL">
              <a:solidFill>
                <a:srgbClr val="008000"/>
              </a:solidFill>
            </a:endParaRPr>
          </a:p>
        </p:txBody>
      </p:sp>
      <p:sp>
        <p:nvSpPr>
          <p:cNvPr id="135201" name="Rectangle 1068" descr="Recycled paper"/>
          <p:cNvSpPr>
            <a:spLocks noChangeArrowheads="1"/>
          </p:cNvSpPr>
          <p:nvPr/>
        </p:nvSpPr>
        <p:spPr bwMode="auto">
          <a:xfrm>
            <a:off x="4473575" y="4770438"/>
            <a:ext cx="195263" cy="2143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202" name="Rectangle 1069" descr="Recycled paper"/>
          <p:cNvSpPr>
            <a:spLocks noChangeArrowheads="1"/>
          </p:cNvSpPr>
          <p:nvPr/>
        </p:nvSpPr>
        <p:spPr bwMode="auto">
          <a:xfrm>
            <a:off x="4476750" y="3252788"/>
            <a:ext cx="195263" cy="2143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5203" name="Line 1070"/>
          <p:cNvSpPr>
            <a:spLocks noChangeShapeType="1"/>
          </p:cNvSpPr>
          <p:nvPr/>
        </p:nvSpPr>
        <p:spPr bwMode="auto">
          <a:xfrm flipV="1">
            <a:off x="1524000" y="3951288"/>
            <a:ext cx="325438" cy="2428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35204" name="Text Box 1071"/>
          <p:cNvSpPr txBox="1">
            <a:spLocks noChangeArrowheads="1"/>
          </p:cNvSpPr>
          <p:nvPr/>
        </p:nvSpPr>
        <p:spPr bwMode="auto">
          <a:xfrm>
            <a:off x="503238" y="4179888"/>
            <a:ext cx="1214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/>
              <a:t>(0,0,0)</a:t>
            </a:r>
            <a:endParaRPr lang="en-GB" altLang="he-IL"/>
          </a:p>
        </p:txBody>
      </p:sp>
    </p:spTree>
    <p:extLst>
      <p:ext uri="{BB962C8B-B14F-4D97-AF65-F5344CB8AC3E}">
        <p14:creationId xmlns:p14="http://schemas.microsoft.com/office/powerpoint/2010/main" val="40952006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760AE0ED-C8F3-46FE-8A98-5CB647A15F84}" type="slidenum">
              <a:rPr lang="he-IL" altLang="en-US" sz="1600" smtClean="0">
                <a:latin typeface="Arial" panose="020B0604020202020204" pitchFamily="34" charset="0"/>
              </a:rPr>
              <a:pPr/>
              <a:t>15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3721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Given a point in two coordinate systems:</a:t>
            </a:r>
          </a:p>
          <a:p>
            <a:pPr lvl="1"/>
            <a:r>
              <a:rPr lang="en-US" altLang="en-US" dirty="0" smtClean="0"/>
              <a:t>Left coordinate system: </a:t>
            </a:r>
            <a:r>
              <a:rPr lang="en-US" altLang="en-US" i="1" dirty="0" smtClean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 smtClean="0">
                <a:solidFill>
                  <a:srgbClr val="FF0000"/>
                </a:solidFill>
              </a:rPr>
              <a:t>l</a:t>
            </a:r>
            <a:r>
              <a:rPr lang="en-US" altLang="en-US" i="1" dirty="0" smtClean="0">
                <a:solidFill>
                  <a:srgbClr val="FF0000"/>
                </a:solidFill>
              </a:rPr>
              <a:t>=(</a:t>
            </a:r>
            <a:r>
              <a:rPr lang="en-US" altLang="en-US" i="1" dirty="0" err="1" smtClean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en-US" i="1" dirty="0" err="1" smtClean="0">
                <a:solidFill>
                  <a:srgbClr val="FF0000"/>
                </a:solidFill>
              </a:rPr>
              <a:t>,Y</a:t>
            </a:r>
            <a:r>
              <a:rPr lang="en-US" altLang="en-US" i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en-US" i="1" dirty="0" err="1" smtClean="0">
                <a:solidFill>
                  <a:srgbClr val="FF0000"/>
                </a:solidFill>
              </a:rPr>
              <a:t>,Z</a:t>
            </a:r>
            <a:r>
              <a:rPr lang="en-US" altLang="en-US" i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en-US" i="1" dirty="0" smtClean="0">
                <a:solidFill>
                  <a:srgbClr val="FF0000"/>
                </a:solidFill>
              </a:rPr>
              <a:t>)</a:t>
            </a:r>
            <a:r>
              <a:rPr lang="en-US" altLang="en-US" i="1" baseline="30000" dirty="0" smtClean="0">
                <a:solidFill>
                  <a:srgbClr val="FF0000"/>
                </a:solidFill>
              </a:rPr>
              <a:t>T</a:t>
            </a:r>
            <a:r>
              <a:rPr lang="en-US" altLang="en-US" dirty="0" smtClean="0"/>
              <a:t> </a:t>
            </a:r>
          </a:p>
          <a:p>
            <a:pPr lvl="1"/>
            <a:r>
              <a:rPr lang="en-US" altLang="en-US" dirty="0" smtClean="0"/>
              <a:t>Right</a:t>
            </a:r>
            <a:r>
              <a:rPr lang="en-US" altLang="en-US" baseline="30000" dirty="0" smtClean="0"/>
              <a:t> </a:t>
            </a:r>
            <a:r>
              <a:rPr lang="en-US" altLang="en-US" dirty="0" smtClean="0"/>
              <a:t>coordinate system:  </a:t>
            </a:r>
            <a:r>
              <a:rPr lang="en-US" altLang="en-US" i="1" dirty="0" err="1" smtClean="0">
                <a:solidFill>
                  <a:srgbClr val="008000"/>
                </a:solidFill>
              </a:rPr>
              <a:t>P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>
                <a:solidFill>
                  <a:srgbClr val="008000"/>
                </a:solidFill>
              </a:rPr>
              <a:t>=(</a:t>
            </a:r>
            <a:r>
              <a:rPr lang="en-US" altLang="en-US" i="1" dirty="0" err="1" smtClean="0">
                <a:solidFill>
                  <a:srgbClr val="008000"/>
                </a:solidFill>
              </a:rPr>
              <a:t>X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err="1" smtClean="0">
                <a:solidFill>
                  <a:srgbClr val="008000"/>
                </a:solidFill>
              </a:rPr>
              <a:t>,Y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>
                <a:solidFill>
                  <a:srgbClr val="008000"/>
                </a:solidFill>
              </a:rPr>
              <a:t>,</a:t>
            </a:r>
            <a:r>
              <a:rPr lang="en-US" altLang="en-US" i="1" baseline="-25000" dirty="0" smtClean="0">
                <a:solidFill>
                  <a:srgbClr val="008000"/>
                </a:solidFill>
              </a:rPr>
              <a:t> </a:t>
            </a:r>
            <a:r>
              <a:rPr lang="en-US" altLang="en-US" i="1" dirty="0" err="1" smtClean="0">
                <a:solidFill>
                  <a:srgbClr val="008000"/>
                </a:solidFill>
              </a:rPr>
              <a:t>Z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>
                <a:solidFill>
                  <a:srgbClr val="008000"/>
                </a:solidFill>
              </a:rPr>
              <a:t>)</a:t>
            </a:r>
            <a:r>
              <a:rPr lang="en-US" altLang="en-US" i="1" baseline="30000" dirty="0" smtClean="0">
                <a:solidFill>
                  <a:srgbClr val="008000"/>
                </a:solidFill>
              </a:rPr>
              <a:t>T</a:t>
            </a:r>
          </a:p>
          <a:p>
            <a:r>
              <a:rPr lang="en-US" altLang="en-US" dirty="0" smtClean="0"/>
              <a:t>The rigid transformation between the two cameras’ coordinate systems: </a:t>
            </a:r>
            <a:r>
              <a:rPr lang="en-US" altLang="en-US" i="1" dirty="0" smtClean="0">
                <a:solidFill>
                  <a:schemeClr val="tx1"/>
                </a:solidFill>
              </a:rPr>
              <a:t>R, T</a:t>
            </a:r>
            <a:r>
              <a:rPr lang="en-US" altLang="en-US" dirty="0" smtClean="0">
                <a:solidFill>
                  <a:schemeClr val="tx1"/>
                </a:solidFill>
              </a:rPr>
              <a:t>  </a:t>
            </a:r>
          </a:p>
          <a:p>
            <a:r>
              <a:rPr lang="en-US" altLang="en-US" i="1" dirty="0" smtClean="0">
                <a:solidFill>
                  <a:srgbClr val="008000"/>
                </a:solidFill>
              </a:rPr>
              <a:t> </a:t>
            </a:r>
            <a:r>
              <a:rPr lang="en-US" altLang="en-US" dirty="0" smtClean="0"/>
              <a:t>Then: </a:t>
            </a:r>
            <a:r>
              <a:rPr lang="en-US" altLang="en-US" i="1" dirty="0" err="1" smtClean="0">
                <a:solidFill>
                  <a:srgbClr val="008000"/>
                </a:solidFill>
              </a:rPr>
              <a:t>P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/>
              <a:t>=</a:t>
            </a:r>
            <a:r>
              <a:rPr lang="en-US" altLang="en-US" i="1" baseline="-25000" dirty="0" smtClean="0"/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R</a:t>
            </a:r>
            <a:r>
              <a:rPr lang="en-US" altLang="en-US" i="1" dirty="0" smtClean="0"/>
              <a:t>(</a:t>
            </a:r>
            <a:r>
              <a:rPr lang="en-US" altLang="en-US" i="1" dirty="0" smtClean="0">
                <a:solidFill>
                  <a:srgbClr val="FF0000"/>
                </a:solidFill>
              </a:rPr>
              <a:t>P</a:t>
            </a:r>
            <a:r>
              <a:rPr lang="en-US" altLang="en-US" i="1" dirty="0" smtClean="0"/>
              <a:t>-</a:t>
            </a:r>
            <a:r>
              <a:rPr lang="en-US" altLang="en-US" i="1" dirty="0" smtClean="0">
                <a:solidFill>
                  <a:schemeClr val="tx1"/>
                </a:solidFill>
              </a:rPr>
              <a:t>T</a:t>
            </a:r>
            <a:r>
              <a:rPr lang="en-US" altLang="en-US" i="1" dirty="0" smtClean="0"/>
              <a:t>)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None/>
            </a:pPr>
            <a:endParaRPr lang="en-US" altLang="en-US" i="1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74713" y="500063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>
              <a:defRPr/>
            </a:pPr>
            <a:r>
              <a:rPr kumimoji="1" lang="en-US" altLang="he-IL" sz="4000" kern="0" dirty="0">
                <a:solidFill>
                  <a:srgbClr val="990099"/>
                </a:solidFill>
                <a:latin typeface="+mj-lt"/>
                <a:ea typeface="+mj-ea"/>
                <a:cs typeface="+mj-cs"/>
              </a:rPr>
              <a:t>3D Rigid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7551244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F027F647-5606-448A-B347-76ADDF61D89D}" type="slidenum">
              <a:rPr lang="he-IL" altLang="en-US" sz="1600" smtClean="0">
                <a:latin typeface="Arial" panose="020B0604020202020204" pitchFamily="34" charset="0"/>
              </a:rPr>
              <a:pPr/>
              <a:t>16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3926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696200" cy="609600"/>
          </a:xfrm>
        </p:spPr>
        <p:txBody>
          <a:bodyPr/>
          <a:lstStyle/>
          <a:p>
            <a:r>
              <a:rPr lang="en-US" altLang="he-IL" smtClean="0"/>
              <a:t>Only Translation In 2D:</a:t>
            </a:r>
            <a:br>
              <a:rPr lang="en-US" altLang="he-IL" smtClean="0"/>
            </a:br>
            <a:endParaRPr lang="en-US" altLang="he-IL" sz="3200" smtClean="0"/>
          </a:p>
        </p:txBody>
      </p:sp>
      <p:sp>
        <p:nvSpPr>
          <p:cNvPr id="139269" name="Text Box 3"/>
          <p:cNvSpPr txBox="1">
            <a:spLocks noChangeArrowheads="1"/>
          </p:cNvSpPr>
          <p:nvPr/>
        </p:nvSpPr>
        <p:spPr bwMode="auto">
          <a:xfrm>
            <a:off x="3978275" y="5900738"/>
            <a:ext cx="160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i="1">
                <a:solidFill>
                  <a:srgbClr val="FF0000"/>
                </a:solidFill>
              </a:rPr>
              <a:t>P</a:t>
            </a:r>
            <a:r>
              <a:rPr lang="en-US" altLang="he-IL" i="1" baseline="-25000">
                <a:solidFill>
                  <a:srgbClr val="FF0000"/>
                </a:solidFill>
              </a:rPr>
              <a:t>l0</a:t>
            </a:r>
            <a:r>
              <a:rPr lang="en-US" altLang="he-IL" i="1">
                <a:solidFill>
                  <a:srgbClr val="FF0000"/>
                </a:solidFill>
              </a:rPr>
              <a:t>=[x</a:t>
            </a:r>
            <a:r>
              <a:rPr lang="en-US" altLang="he-IL" i="1" baseline="-25000">
                <a:solidFill>
                  <a:srgbClr val="FF0000"/>
                </a:solidFill>
              </a:rPr>
              <a:t>0 </a:t>
            </a:r>
            <a:r>
              <a:rPr lang="en-US" altLang="he-IL" i="1">
                <a:solidFill>
                  <a:srgbClr val="FF0000"/>
                </a:solidFill>
              </a:rPr>
              <a:t>y</a:t>
            </a:r>
            <a:r>
              <a:rPr lang="en-US" altLang="he-IL" i="1" baseline="-25000">
                <a:solidFill>
                  <a:srgbClr val="FF0000"/>
                </a:solidFill>
              </a:rPr>
              <a:t>0</a:t>
            </a:r>
            <a:r>
              <a:rPr lang="en-US" altLang="he-IL" i="1">
                <a:solidFill>
                  <a:srgbClr val="FF0000"/>
                </a:solidFill>
              </a:rPr>
              <a:t>]</a:t>
            </a:r>
            <a:r>
              <a:rPr lang="en-US" altLang="he-IL" i="1" baseline="30000">
                <a:solidFill>
                  <a:srgbClr val="FF0000"/>
                </a:solidFill>
              </a:rPr>
              <a:t>T</a:t>
            </a:r>
            <a:endParaRPr lang="en-US" altLang="he-IL" i="1"/>
          </a:p>
        </p:txBody>
      </p:sp>
      <p:sp>
        <p:nvSpPr>
          <p:cNvPr id="139270" name="Line 4"/>
          <p:cNvSpPr>
            <a:spLocks noChangeShapeType="1"/>
          </p:cNvSpPr>
          <p:nvPr/>
        </p:nvSpPr>
        <p:spPr bwMode="auto">
          <a:xfrm rot="5366034">
            <a:off x="2948781" y="4160044"/>
            <a:ext cx="3424238" cy="0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arrow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71" name="Line 5"/>
          <p:cNvSpPr>
            <a:spLocks noChangeShapeType="1"/>
          </p:cNvSpPr>
          <p:nvPr/>
        </p:nvSpPr>
        <p:spPr bwMode="auto">
          <a:xfrm rot="5366034" flipV="1">
            <a:off x="6421438" y="4125912"/>
            <a:ext cx="0" cy="3489325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72" name="Text Box 6"/>
          <p:cNvSpPr txBox="1">
            <a:spLocks noChangeArrowheads="1"/>
          </p:cNvSpPr>
          <p:nvPr/>
        </p:nvSpPr>
        <p:spPr bwMode="auto">
          <a:xfrm rot="1848967">
            <a:off x="8194675" y="5618163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008000"/>
                </a:solidFill>
              </a:rPr>
              <a:t>x</a:t>
            </a:r>
            <a:endParaRPr lang="en-US" altLang="he-IL"/>
          </a:p>
        </p:txBody>
      </p:sp>
      <p:sp>
        <p:nvSpPr>
          <p:cNvPr id="139273" name="Text Box 7"/>
          <p:cNvSpPr txBox="1">
            <a:spLocks noChangeArrowheads="1"/>
          </p:cNvSpPr>
          <p:nvPr/>
        </p:nvSpPr>
        <p:spPr bwMode="auto">
          <a:xfrm rot="51270">
            <a:off x="4041775" y="233680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008000"/>
                </a:solidFill>
              </a:rPr>
              <a:t>y</a:t>
            </a:r>
            <a:endParaRPr lang="en-US" altLang="he-IL"/>
          </a:p>
        </p:txBody>
      </p:sp>
      <p:sp>
        <p:nvSpPr>
          <p:cNvPr id="139274" name="Oval 8"/>
          <p:cNvSpPr>
            <a:spLocks noChangeArrowheads="1"/>
          </p:cNvSpPr>
          <p:nvPr/>
        </p:nvSpPr>
        <p:spPr bwMode="auto">
          <a:xfrm rot="1848967">
            <a:off x="6008688" y="3859213"/>
            <a:ext cx="74612" cy="7461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39275" name="Line 9"/>
          <p:cNvSpPr>
            <a:spLocks noChangeShapeType="1"/>
          </p:cNvSpPr>
          <p:nvPr/>
        </p:nvSpPr>
        <p:spPr bwMode="auto">
          <a:xfrm rot="1848967" flipH="1">
            <a:off x="4765675" y="3582988"/>
            <a:ext cx="1173163" cy="703262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76" name="Text Box 10"/>
          <p:cNvSpPr txBox="1">
            <a:spLocks noChangeArrowheads="1"/>
          </p:cNvSpPr>
          <p:nvPr/>
        </p:nvSpPr>
        <p:spPr bwMode="auto">
          <a:xfrm rot="-25349">
            <a:off x="6873875" y="3730625"/>
            <a:ext cx="1485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i="1">
                <a:solidFill>
                  <a:srgbClr val="008000"/>
                </a:solidFill>
              </a:rPr>
              <a:t>P</a:t>
            </a:r>
            <a:r>
              <a:rPr lang="en-US" altLang="he-IL" i="1" baseline="-25000">
                <a:solidFill>
                  <a:srgbClr val="008000"/>
                </a:solidFill>
              </a:rPr>
              <a:t>r</a:t>
            </a:r>
            <a:r>
              <a:rPr lang="en-US" altLang="he-IL" i="1">
                <a:solidFill>
                  <a:srgbClr val="008000"/>
                </a:solidFill>
              </a:rPr>
              <a:t>=[x</a:t>
            </a:r>
            <a:r>
              <a:rPr lang="en-US" altLang="he-IL" i="1" baseline="-25000">
                <a:solidFill>
                  <a:srgbClr val="008000"/>
                </a:solidFill>
              </a:rPr>
              <a:t>r </a:t>
            </a:r>
            <a:r>
              <a:rPr lang="en-US" altLang="he-IL" i="1">
                <a:solidFill>
                  <a:srgbClr val="008000"/>
                </a:solidFill>
              </a:rPr>
              <a:t>y</a:t>
            </a:r>
            <a:r>
              <a:rPr lang="en-US" altLang="he-IL" i="1" baseline="-25000">
                <a:solidFill>
                  <a:srgbClr val="008000"/>
                </a:solidFill>
              </a:rPr>
              <a:t>r</a:t>
            </a:r>
            <a:r>
              <a:rPr lang="en-US" altLang="he-IL" i="1">
                <a:solidFill>
                  <a:srgbClr val="008000"/>
                </a:solidFill>
              </a:rPr>
              <a:t>]</a:t>
            </a:r>
            <a:r>
              <a:rPr lang="en-US" altLang="he-IL" i="1" baseline="30000">
                <a:solidFill>
                  <a:srgbClr val="008000"/>
                </a:solidFill>
              </a:rPr>
              <a:t>T</a:t>
            </a:r>
            <a:endParaRPr lang="en-US" altLang="he-IL" i="1">
              <a:solidFill>
                <a:srgbClr val="008000"/>
              </a:solidFill>
            </a:endParaRPr>
          </a:p>
        </p:txBody>
      </p:sp>
      <p:sp>
        <p:nvSpPr>
          <p:cNvPr id="139277" name="Text Box 11"/>
          <p:cNvSpPr txBox="1">
            <a:spLocks noChangeArrowheads="1"/>
          </p:cNvSpPr>
          <p:nvPr/>
        </p:nvSpPr>
        <p:spPr bwMode="auto">
          <a:xfrm rot="-677">
            <a:off x="3978275" y="6357938"/>
            <a:ext cx="1463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i="1">
                <a:solidFill>
                  <a:srgbClr val="008000"/>
                </a:solidFill>
              </a:rPr>
              <a:t>P</a:t>
            </a:r>
            <a:r>
              <a:rPr lang="en-US" altLang="he-IL" i="1" baseline="-25000">
                <a:solidFill>
                  <a:srgbClr val="008000"/>
                </a:solidFill>
              </a:rPr>
              <a:t>r0</a:t>
            </a:r>
            <a:r>
              <a:rPr lang="en-US" altLang="he-IL" i="1">
                <a:solidFill>
                  <a:srgbClr val="008000"/>
                </a:solidFill>
              </a:rPr>
              <a:t>=[0</a:t>
            </a:r>
            <a:r>
              <a:rPr lang="en-US" altLang="he-IL" i="1" baseline="-25000">
                <a:solidFill>
                  <a:srgbClr val="008000"/>
                </a:solidFill>
              </a:rPr>
              <a:t> </a:t>
            </a:r>
            <a:r>
              <a:rPr lang="en-US" altLang="he-IL" i="1">
                <a:solidFill>
                  <a:srgbClr val="008000"/>
                </a:solidFill>
              </a:rPr>
              <a:t>0]</a:t>
            </a:r>
            <a:r>
              <a:rPr lang="en-US" altLang="he-IL" i="1" baseline="30000">
                <a:solidFill>
                  <a:srgbClr val="008000"/>
                </a:solidFill>
              </a:rPr>
              <a:t>T</a:t>
            </a:r>
            <a:endParaRPr lang="en-US" altLang="he-IL" i="1">
              <a:solidFill>
                <a:srgbClr val="008000"/>
              </a:solidFill>
            </a:endParaRPr>
          </a:p>
        </p:txBody>
      </p:sp>
      <p:sp>
        <p:nvSpPr>
          <p:cNvPr id="139278" name="Line 12"/>
          <p:cNvSpPr>
            <a:spLocks noChangeShapeType="1"/>
          </p:cNvSpPr>
          <p:nvPr/>
        </p:nvSpPr>
        <p:spPr bwMode="auto">
          <a:xfrm rot="1848967">
            <a:off x="5521325" y="4068763"/>
            <a:ext cx="989013" cy="1706562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79" name="Line 13"/>
          <p:cNvSpPr>
            <a:spLocks noChangeShapeType="1"/>
          </p:cNvSpPr>
          <p:nvPr/>
        </p:nvSpPr>
        <p:spPr bwMode="auto">
          <a:xfrm rot="5379699">
            <a:off x="1978818" y="3317082"/>
            <a:ext cx="2671763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arrow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80" name="Line 14"/>
          <p:cNvSpPr>
            <a:spLocks noChangeShapeType="1"/>
          </p:cNvSpPr>
          <p:nvPr/>
        </p:nvSpPr>
        <p:spPr bwMode="auto">
          <a:xfrm rot="5379699">
            <a:off x="5923757" y="2039143"/>
            <a:ext cx="6350" cy="52117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81" name="Text Box 15"/>
          <p:cNvSpPr txBox="1">
            <a:spLocks noChangeArrowheads="1"/>
          </p:cNvSpPr>
          <p:nvPr/>
        </p:nvSpPr>
        <p:spPr bwMode="auto">
          <a:xfrm rot="-535737">
            <a:off x="2819400" y="213042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FF0000"/>
                </a:solidFill>
              </a:rPr>
              <a:t>y</a:t>
            </a:r>
            <a:endParaRPr lang="en-US" altLang="he-IL"/>
          </a:p>
        </p:txBody>
      </p:sp>
      <p:sp>
        <p:nvSpPr>
          <p:cNvPr id="139282" name="Line 16"/>
          <p:cNvSpPr>
            <a:spLocks noChangeShapeType="1"/>
          </p:cNvSpPr>
          <p:nvPr/>
        </p:nvSpPr>
        <p:spPr bwMode="auto">
          <a:xfrm rot="21064263" flipH="1">
            <a:off x="5932488" y="3944938"/>
            <a:ext cx="152400" cy="757237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83" name="Line 17"/>
          <p:cNvSpPr>
            <a:spLocks noChangeShapeType="1"/>
          </p:cNvSpPr>
          <p:nvPr/>
        </p:nvSpPr>
        <p:spPr bwMode="auto">
          <a:xfrm rot="-535737" flipH="1" flipV="1">
            <a:off x="3341688" y="3749675"/>
            <a:ext cx="2667000" cy="381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9284" name="Text Box 18"/>
          <p:cNvSpPr txBox="1">
            <a:spLocks noChangeArrowheads="1"/>
          </p:cNvSpPr>
          <p:nvPr/>
        </p:nvSpPr>
        <p:spPr bwMode="auto">
          <a:xfrm rot="32589">
            <a:off x="6873875" y="3124200"/>
            <a:ext cx="1419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 i="1">
                <a:solidFill>
                  <a:srgbClr val="FF0000"/>
                </a:solidFill>
              </a:rPr>
              <a:t>P</a:t>
            </a:r>
            <a:r>
              <a:rPr lang="en-US" altLang="he-IL" i="1" baseline="-25000">
                <a:solidFill>
                  <a:srgbClr val="FF0000"/>
                </a:solidFill>
              </a:rPr>
              <a:t>l</a:t>
            </a:r>
            <a:r>
              <a:rPr lang="en-US" altLang="he-IL" i="1">
                <a:solidFill>
                  <a:srgbClr val="FF0000"/>
                </a:solidFill>
              </a:rPr>
              <a:t>=[x</a:t>
            </a:r>
            <a:r>
              <a:rPr lang="en-US" altLang="he-IL" i="1" baseline="-25000">
                <a:solidFill>
                  <a:srgbClr val="FF0000"/>
                </a:solidFill>
              </a:rPr>
              <a:t>l </a:t>
            </a:r>
            <a:r>
              <a:rPr lang="en-US" altLang="he-IL" i="1">
                <a:solidFill>
                  <a:srgbClr val="FF0000"/>
                </a:solidFill>
              </a:rPr>
              <a:t>y</a:t>
            </a:r>
            <a:r>
              <a:rPr lang="en-US" altLang="he-IL" i="1" baseline="-25000">
                <a:solidFill>
                  <a:srgbClr val="FF0000"/>
                </a:solidFill>
              </a:rPr>
              <a:t>l</a:t>
            </a:r>
            <a:r>
              <a:rPr lang="en-US" altLang="he-IL" i="1">
                <a:solidFill>
                  <a:srgbClr val="FF0000"/>
                </a:solidFill>
              </a:rPr>
              <a:t>]</a:t>
            </a:r>
            <a:r>
              <a:rPr lang="en-US" altLang="he-IL" i="1" baseline="30000">
                <a:solidFill>
                  <a:srgbClr val="FF0000"/>
                </a:solidFill>
              </a:rPr>
              <a:t>T</a:t>
            </a:r>
            <a:endParaRPr lang="en-US" altLang="he-IL" i="1"/>
          </a:p>
        </p:txBody>
      </p:sp>
      <p:sp>
        <p:nvSpPr>
          <p:cNvPr id="139285" name="Text Box 19"/>
          <p:cNvSpPr txBox="1">
            <a:spLocks noChangeArrowheads="1"/>
          </p:cNvSpPr>
          <p:nvPr/>
        </p:nvSpPr>
        <p:spPr bwMode="auto">
          <a:xfrm>
            <a:off x="457200" y="1828800"/>
            <a:ext cx="21336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 sz="3200" i="1"/>
              <a:t>T= </a:t>
            </a:r>
            <a:r>
              <a:rPr lang="en-US" altLang="he-IL" sz="3200" i="1">
                <a:solidFill>
                  <a:srgbClr val="008000"/>
                </a:solidFill>
              </a:rPr>
              <a:t>P</a:t>
            </a:r>
            <a:r>
              <a:rPr lang="en-US" altLang="he-IL" sz="3200" i="1" baseline="-25000">
                <a:solidFill>
                  <a:srgbClr val="008000"/>
                </a:solidFill>
              </a:rPr>
              <a:t>r0</a:t>
            </a:r>
            <a:r>
              <a:rPr lang="en-US" altLang="he-IL" sz="3200" i="1" baseline="30000"/>
              <a:t>- </a:t>
            </a:r>
            <a:r>
              <a:rPr lang="en-US" altLang="he-IL" sz="3200" i="1">
                <a:solidFill>
                  <a:srgbClr val="FF0000"/>
                </a:solidFill>
              </a:rPr>
              <a:t>P</a:t>
            </a:r>
            <a:r>
              <a:rPr lang="en-US" altLang="he-IL" sz="3200" i="1" baseline="-25000">
                <a:solidFill>
                  <a:srgbClr val="FF0000"/>
                </a:solidFill>
              </a:rPr>
              <a:t>l0</a:t>
            </a:r>
            <a:r>
              <a:rPr lang="en-US" altLang="he-IL" sz="3200" i="1"/>
              <a:t/>
            </a:r>
            <a:br>
              <a:rPr lang="en-US" altLang="he-IL" sz="3200" i="1"/>
            </a:br>
            <a:endParaRPr lang="en-US" altLang="he-IL" sz="3200" i="1"/>
          </a:p>
          <a:p>
            <a:pPr>
              <a:spcBef>
                <a:spcPct val="50000"/>
              </a:spcBef>
            </a:pPr>
            <a:r>
              <a:rPr lang="en-US" altLang="he-IL" sz="3200" i="1">
                <a:solidFill>
                  <a:srgbClr val="008000"/>
                </a:solidFill>
              </a:rPr>
              <a:t>P</a:t>
            </a:r>
            <a:r>
              <a:rPr lang="en-US" altLang="he-IL" sz="3200" i="1" baseline="-25000">
                <a:solidFill>
                  <a:srgbClr val="008000"/>
                </a:solidFill>
              </a:rPr>
              <a:t>r</a:t>
            </a:r>
            <a:r>
              <a:rPr lang="en-US" altLang="he-IL" sz="3200" i="1"/>
              <a:t>=</a:t>
            </a:r>
            <a:r>
              <a:rPr lang="en-US" altLang="he-IL" sz="3200" i="1" baseline="-25000">
                <a:solidFill>
                  <a:srgbClr val="008000"/>
                </a:solidFill>
              </a:rPr>
              <a:t> </a:t>
            </a:r>
            <a:r>
              <a:rPr lang="en-US" altLang="he-IL" sz="3200" i="1">
                <a:solidFill>
                  <a:srgbClr val="FF0000"/>
                </a:solidFill>
              </a:rPr>
              <a:t>P</a:t>
            </a:r>
            <a:r>
              <a:rPr lang="en-US" altLang="he-IL" sz="3200" i="1" baseline="-25000">
                <a:solidFill>
                  <a:srgbClr val="FF0000"/>
                </a:solidFill>
              </a:rPr>
              <a:t>l</a:t>
            </a:r>
            <a:r>
              <a:rPr lang="en-US" altLang="he-IL" sz="3200" i="1"/>
              <a:t>+</a:t>
            </a:r>
            <a:r>
              <a:rPr lang="en-US" altLang="he-IL" sz="3200" i="1">
                <a:solidFill>
                  <a:srgbClr val="FF0000"/>
                </a:solidFill>
              </a:rPr>
              <a:t> </a:t>
            </a:r>
            <a:r>
              <a:rPr lang="en-US" altLang="he-IL" sz="3200" i="1"/>
              <a:t>T</a:t>
            </a:r>
            <a:endParaRPr lang="en-US" altLang="en-US" sz="3200" i="1"/>
          </a:p>
        </p:txBody>
      </p:sp>
      <p:sp>
        <p:nvSpPr>
          <p:cNvPr id="139286" name="Text Box 20"/>
          <p:cNvSpPr txBox="1">
            <a:spLocks noChangeArrowheads="1"/>
          </p:cNvSpPr>
          <p:nvPr/>
        </p:nvSpPr>
        <p:spPr bwMode="auto">
          <a:xfrm>
            <a:off x="8229600" y="57150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en-US" altLang="he-IL">
                <a:solidFill>
                  <a:srgbClr val="008000"/>
                </a:solidFill>
              </a:rPr>
              <a:t>x</a:t>
            </a:r>
            <a:endParaRPr lang="en-US" altLang="he-IL"/>
          </a:p>
        </p:txBody>
      </p:sp>
      <p:sp>
        <p:nvSpPr>
          <p:cNvPr id="139287" name="Text Box 21"/>
          <p:cNvSpPr txBox="1">
            <a:spLocks noChangeArrowheads="1"/>
          </p:cNvSpPr>
          <p:nvPr/>
        </p:nvSpPr>
        <p:spPr bwMode="auto">
          <a:xfrm>
            <a:off x="6172200" y="4572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en-US" altLang="he-IL">
                <a:solidFill>
                  <a:srgbClr val="FF0000"/>
                </a:solidFill>
              </a:rPr>
              <a:t>x</a:t>
            </a:r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754049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1ABB571C-9B86-435C-A7BE-DA55BB53E768}" type="slidenum">
              <a:rPr lang="he-IL" altLang="en-US" sz="1600" smtClean="0">
                <a:latin typeface="Arial" panose="020B0604020202020204" pitchFamily="34" charset="0"/>
              </a:rPr>
              <a:pPr/>
              <a:t>17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4131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131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Translation in 3D</a:t>
            </a:r>
            <a:endParaRPr lang="en-GB" altLang="he-IL" smtClean="0"/>
          </a:p>
        </p:txBody>
      </p:sp>
      <p:sp>
        <p:nvSpPr>
          <p:cNvPr id="14131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Let </a:t>
            </a:r>
            <a:r>
              <a:rPr lang="en-US" altLang="he-IL" i="1" smtClean="0">
                <a:solidFill>
                  <a:srgbClr val="008000"/>
                </a:solidFill>
              </a:rPr>
              <a:t>T=(T</a:t>
            </a:r>
            <a:r>
              <a:rPr lang="en-US" altLang="he-IL" i="1" baseline="-25000" smtClean="0">
                <a:solidFill>
                  <a:srgbClr val="008000"/>
                </a:solidFill>
              </a:rPr>
              <a:t>x</a:t>
            </a:r>
            <a:r>
              <a:rPr lang="en-US" altLang="he-IL" i="1" smtClean="0">
                <a:solidFill>
                  <a:srgbClr val="008000"/>
                </a:solidFill>
              </a:rPr>
              <a:t>,T</a:t>
            </a:r>
            <a:r>
              <a:rPr lang="en-US" altLang="he-IL" i="1" baseline="-25000" smtClean="0">
                <a:solidFill>
                  <a:srgbClr val="008000"/>
                </a:solidFill>
              </a:rPr>
              <a:t>y</a:t>
            </a:r>
            <a:r>
              <a:rPr lang="en-US" altLang="he-IL" i="1" smtClean="0">
                <a:solidFill>
                  <a:srgbClr val="008000"/>
                </a:solidFill>
              </a:rPr>
              <a:t>,T</a:t>
            </a:r>
            <a:r>
              <a:rPr lang="en-US" altLang="he-IL" i="1" baseline="-25000" smtClean="0">
                <a:solidFill>
                  <a:srgbClr val="008000"/>
                </a:solidFill>
              </a:rPr>
              <a:t>z</a:t>
            </a:r>
            <a:r>
              <a:rPr lang="en-US" altLang="he-IL" i="1" smtClean="0">
                <a:solidFill>
                  <a:srgbClr val="008000"/>
                </a:solidFill>
              </a:rPr>
              <a:t>)</a:t>
            </a:r>
            <a:r>
              <a:rPr lang="en-US" altLang="he-IL" i="1" baseline="30000" smtClean="0">
                <a:solidFill>
                  <a:srgbClr val="008000"/>
                </a:solidFill>
              </a:rPr>
              <a:t>T</a:t>
            </a:r>
            <a:endParaRPr lang="en-US" altLang="he-IL" i="1" smtClean="0">
              <a:solidFill>
                <a:srgbClr val="008000"/>
              </a:solidFill>
            </a:endParaRPr>
          </a:p>
          <a:p>
            <a:r>
              <a:rPr lang="en-US" altLang="he-IL" smtClean="0"/>
              <a:t>Nonhomegeneous:   </a:t>
            </a:r>
            <a:r>
              <a:rPr lang="en-US" altLang="he-IL" i="1" smtClean="0">
                <a:solidFill>
                  <a:srgbClr val="008000"/>
                </a:solidFill>
              </a:rPr>
              <a:t>P</a:t>
            </a:r>
            <a:r>
              <a:rPr lang="en-US" altLang="he-IL" i="1" baseline="-25000" smtClean="0">
                <a:solidFill>
                  <a:srgbClr val="008000"/>
                </a:solidFill>
              </a:rPr>
              <a:t>r</a:t>
            </a:r>
            <a:r>
              <a:rPr lang="en-US" altLang="he-IL" i="1" smtClean="0">
                <a:solidFill>
                  <a:srgbClr val="008000"/>
                </a:solidFill>
              </a:rPr>
              <a:t>=P</a:t>
            </a:r>
            <a:r>
              <a:rPr lang="en-US" altLang="he-IL" i="1" baseline="-25000" smtClean="0">
                <a:solidFill>
                  <a:srgbClr val="008000"/>
                </a:solidFill>
              </a:rPr>
              <a:t>l</a:t>
            </a:r>
            <a:r>
              <a:rPr lang="en-US" altLang="he-IL" i="1" smtClean="0">
                <a:solidFill>
                  <a:srgbClr val="008000"/>
                </a:solidFill>
              </a:rPr>
              <a:t>-T</a:t>
            </a:r>
          </a:p>
          <a:p>
            <a:r>
              <a:rPr lang="en-US" altLang="he-IL" smtClean="0"/>
              <a:t>Homogeneous:</a:t>
            </a:r>
          </a:p>
          <a:p>
            <a:endParaRPr lang="en-GB" altLang="he-IL" smtClean="0"/>
          </a:p>
        </p:txBody>
      </p:sp>
      <p:graphicFrame>
        <p:nvGraphicFramePr>
          <p:cNvPr id="295940" name="Object 4"/>
          <p:cNvGraphicFramePr>
            <a:graphicFrameLocks noChangeAspect="1"/>
          </p:cNvGraphicFramePr>
          <p:nvPr/>
        </p:nvGraphicFramePr>
        <p:xfrm>
          <a:off x="4378325" y="3898900"/>
          <a:ext cx="3708400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48" name="Equation" r:id="rId4" imgW="28035297" imgH="15030495" progId="Equation.3">
                  <p:embed/>
                </p:oleObj>
              </mc:Choice>
              <mc:Fallback>
                <p:oleObj name="Equation" r:id="rId4" imgW="28035297" imgH="15030495" progId="Equation.3">
                  <p:embed/>
                  <p:pic>
                    <p:nvPicPr>
                      <p:cNvPr id="2959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3898900"/>
                        <a:ext cx="3708400" cy="19859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9" name="Object 5"/>
          <p:cNvGraphicFramePr>
            <a:graphicFrameLocks noChangeAspect="1"/>
          </p:cNvGraphicFramePr>
          <p:nvPr/>
        </p:nvGraphicFramePr>
        <p:xfrm>
          <a:off x="928688" y="3810000"/>
          <a:ext cx="233362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49" name="Equation" r:id="rId6" imgW="17875237" imgH="15436895" progId="Equation.3">
                  <p:embed/>
                </p:oleObj>
              </mc:Choice>
              <mc:Fallback>
                <p:oleObj name="Equation" r:id="rId6" imgW="17875237" imgH="15436895" progId="Equation.3">
                  <p:embed/>
                  <p:pic>
                    <p:nvPicPr>
                      <p:cNvPr id="14131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810000"/>
                        <a:ext cx="233362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9080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EB7EA969-BD40-484F-B913-AEBB532F7E3E}" type="slidenum">
              <a:rPr lang="he-IL" altLang="en-US" sz="1600" smtClean="0">
                <a:latin typeface="Arial" panose="020B0604020202020204" pitchFamily="34" charset="0"/>
              </a:rPr>
              <a:pPr/>
              <a:t>18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4336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3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Only Rotation in 2D:</a:t>
            </a:r>
            <a:r>
              <a:rPr lang="en-US" altLang="he-IL" sz="3200" smtClean="0"/>
              <a:t> </a:t>
            </a:r>
            <a:r>
              <a:rPr lang="en-US" altLang="he-IL" sz="3200" smtClean="0">
                <a:solidFill>
                  <a:srgbClr val="008000"/>
                </a:solidFill>
              </a:rPr>
              <a:t>P</a:t>
            </a:r>
            <a:r>
              <a:rPr lang="en-US" altLang="he-IL" sz="3200" baseline="-25000" smtClean="0">
                <a:solidFill>
                  <a:srgbClr val="008000"/>
                </a:solidFill>
              </a:rPr>
              <a:t>r</a:t>
            </a:r>
            <a:r>
              <a:rPr lang="en-US" altLang="he-IL" sz="3200" smtClean="0"/>
              <a:t>=R</a:t>
            </a:r>
            <a:r>
              <a:rPr lang="en-US" altLang="he-IL" sz="3200" smtClean="0">
                <a:solidFill>
                  <a:srgbClr val="FF0000"/>
                </a:solidFill>
              </a:rPr>
              <a:t>P</a:t>
            </a:r>
            <a:r>
              <a:rPr lang="en-US" altLang="he-IL" sz="3200" baseline="-25000" smtClean="0">
                <a:solidFill>
                  <a:srgbClr val="FF0000"/>
                </a:solidFill>
              </a:rPr>
              <a:t>l</a:t>
            </a:r>
            <a:r>
              <a:rPr lang="en-US" altLang="he-IL" smtClean="0"/>
              <a:t/>
            </a:r>
            <a:br>
              <a:rPr lang="en-US" altLang="he-IL" smtClean="0"/>
            </a:br>
            <a:endParaRPr lang="en-US" altLang="he-IL" smtClean="0"/>
          </a:p>
        </p:txBody>
      </p:sp>
      <p:sp>
        <p:nvSpPr>
          <p:cNvPr id="143365" name="Text Box 3"/>
          <p:cNvSpPr txBox="1">
            <a:spLocks noChangeArrowheads="1"/>
          </p:cNvSpPr>
          <p:nvPr/>
        </p:nvSpPr>
        <p:spPr bwMode="auto">
          <a:xfrm>
            <a:off x="1676400" y="6096000"/>
            <a:ext cx="1468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FF0000"/>
                </a:solidFill>
              </a:rPr>
              <a:t>P</a:t>
            </a:r>
            <a:r>
              <a:rPr lang="en-US" altLang="he-IL" baseline="-25000">
                <a:solidFill>
                  <a:srgbClr val="FF0000"/>
                </a:solidFill>
              </a:rPr>
              <a:t>l0</a:t>
            </a:r>
            <a:r>
              <a:rPr lang="en-US" altLang="he-IL">
                <a:solidFill>
                  <a:srgbClr val="FF0000"/>
                </a:solidFill>
              </a:rPr>
              <a:t>=(0 0) </a:t>
            </a:r>
            <a:r>
              <a:rPr lang="en-US" altLang="he-IL" baseline="30000">
                <a:solidFill>
                  <a:srgbClr val="FF0000"/>
                </a:solidFill>
              </a:rPr>
              <a:t>T</a:t>
            </a:r>
            <a:endParaRPr lang="en-US" altLang="he-IL"/>
          </a:p>
        </p:txBody>
      </p:sp>
      <p:grpSp>
        <p:nvGrpSpPr>
          <p:cNvPr id="143366" name="Group 4"/>
          <p:cNvGrpSpPr>
            <a:grpSpLocks/>
          </p:cNvGrpSpPr>
          <p:nvPr/>
        </p:nvGrpSpPr>
        <p:grpSpPr bwMode="auto">
          <a:xfrm rot="3478857">
            <a:off x="2787650" y="2027238"/>
            <a:ext cx="3440113" cy="3500437"/>
            <a:chOff x="3131" y="1833"/>
            <a:chExt cx="1074" cy="774"/>
          </a:xfrm>
        </p:grpSpPr>
        <p:sp>
          <p:nvSpPr>
            <p:cNvPr id="143384" name="Line 5"/>
            <p:cNvSpPr>
              <a:spLocks noChangeShapeType="1"/>
            </p:cNvSpPr>
            <p:nvPr/>
          </p:nvSpPr>
          <p:spPr bwMode="auto">
            <a:xfrm>
              <a:off x="3131" y="2607"/>
              <a:ext cx="1069" cy="0"/>
            </a:xfrm>
            <a:prstGeom prst="line">
              <a:avLst/>
            </a:prstGeom>
            <a:noFill/>
            <a:ln w="28575" cap="sq">
              <a:solidFill>
                <a:srgbClr val="008000"/>
              </a:solidFill>
              <a:round/>
              <a:headEnd type="arrow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43385" name="Line 6"/>
            <p:cNvSpPr>
              <a:spLocks noChangeShapeType="1"/>
            </p:cNvSpPr>
            <p:nvPr/>
          </p:nvSpPr>
          <p:spPr bwMode="auto">
            <a:xfrm flipV="1">
              <a:off x="4205" y="1833"/>
              <a:ext cx="0" cy="774"/>
            </a:xfrm>
            <a:prstGeom prst="line">
              <a:avLst/>
            </a:prstGeom>
            <a:noFill/>
            <a:ln w="28575" cap="sq">
              <a:solidFill>
                <a:srgbClr val="008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6880225" y="3959225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008000"/>
                </a:solidFill>
              </a:rPr>
              <a:t>x</a:t>
            </a:r>
            <a:endParaRPr lang="en-US" altLang="he-IL"/>
          </a:p>
        </p:txBody>
      </p:sp>
      <p:sp>
        <p:nvSpPr>
          <p:cNvPr id="143368" name="Text Box 8"/>
          <p:cNvSpPr txBox="1">
            <a:spLocks noChangeArrowheads="1"/>
          </p:cNvSpPr>
          <p:nvPr/>
        </p:nvSpPr>
        <p:spPr bwMode="auto">
          <a:xfrm>
            <a:off x="1631950" y="32686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008000"/>
                </a:solidFill>
              </a:rPr>
              <a:t>y</a:t>
            </a:r>
            <a:endParaRPr lang="en-US" altLang="he-IL"/>
          </a:p>
        </p:txBody>
      </p:sp>
      <p:sp>
        <p:nvSpPr>
          <p:cNvPr id="143369" name="Oval 9"/>
          <p:cNvSpPr>
            <a:spLocks noChangeArrowheads="1"/>
          </p:cNvSpPr>
          <p:nvPr/>
        </p:nvSpPr>
        <p:spPr bwMode="auto">
          <a:xfrm>
            <a:off x="4608513" y="3121025"/>
            <a:ext cx="74612" cy="7461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43370" name="Line 10"/>
          <p:cNvSpPr>
            <a:spLocks noChangeShapeType="1"/>
          </p:cNvSpPr>
          <p:nvPr/>
        </p:nvSpPr>
        <p:spPr bwMode="auto">
          <a:xfrm flipH="1">
            <a:off x="2825750" y="3146425"/>
            <a:ext cx="1792288" cy="1220788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71" name="Text Box 11"/>
          <p:cNvSpPr txBox="1">
            <a:spLocks noChangeArrowheads="1"/>
          </p:cNvSpPr>
          <p:nvPr/>
        </p:nvSpPr>
        <p:spPr bwMode="auto">
          <a:xfrm>
            <a:off x="4572000" y="2590800"/>
            <a:ext cx="1412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008000"/>
                </a:solidFill>
              </a:rPr>
              <a:t>P</a:t>
            </a:r>
            <a:r>
              <a:rPr lang="en-US" altLang="he-IL" baseline="-25000">
                <a:solidFill>
                  <a:srgbClr val="008000"/>
                </a:solidFill>
              </a:rPr>
              <a:t>r</a:t>
            </a:r>
            <a:r>
              <a:rPr lang="en-US" altLang="he-IL">
                <a:solidFill>
                  <a:srgbClr val="008000"/>
                </a:solidFill>
              </a:rPr>
              <a:t>=(x</a:t>
            </a:r>
            <a:r>
              <a:rPr lang="en-US" altLang="he-IL" baseline="-25000">
                <a:solidFill>
                  <a:srgbClr val="008000"/>
                </a:solidFill>
              </a:rPr>
              <a:t>r </a:t>
            </a:r>
            <a:r>
              <a:rPr lang="en-US" altLang="he-IL">
                <a:solidFill>
                  <a:srgbClr val="008000"/>
                </a:solidFill>
              </a:rPr>
              <a:t>y</a:t>
            </a:r>
            <a:r>
              <a:rPr lang="en-US" altLang="he-IL" baseline="-25000">
                <a:solidFill>
                  <a:srgbClr val="008000"/>
                </a:solidFill>
              </a:rPr>
              <a:t>r</a:t>
            </a:r>
            <a:r>
              <a:rPr lang="en-US" altLang="he-IL">
                <a:solidFill>
                  <a:srgbClr val="008000"/>
                </a:solidFill>
              </a:rPr>
              <a:t>)</a:t>
            </a:r>
            <a:r>
              <a:rPr lang="en-US" altLang="he-IL" baseline="30000">
                <a:solidFill>
                  <a:srgbClr val="008000"/>
                </a:solidFill>
              </a:rPr>
              <a:t>T</a:t>
            </a:r>
            <a:endParaRPr lang="en-US" altLang="he-IL">
              <a:solidFill>
                <a:srgbClr val="008000"/>
              </a:solidFill>
            </a:endParaRPr>
          </a:p>
        </p:txBody>
      </p:sp>
      <p:sp>
        <p:nvSpPr>
          <p:cNvPr id="143372" name="Text Box 12"/>
          <p:cNvSpPr txBox="1">
            <a:spLocks noChangeArrowheads="1"/>
          </p:cNvSpPr>
          <p:nvPr/>
        </p:nvSpPr>
        <p:spPr bwMode="auto">
          <a:xfrm>
            <a:off x="1600200" y="5638800"/>
            <a:ext cx="137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008000"/>
                </a:solidFill>
              </a:rPr>
              <a:t>P</a:t>
            </a:r>
            <a:r>
              <a:rPr lang="en-US" altLang="he-IL" baseline="-25000">
                <a:solidFill>
                  <a:srgbClr val="008000"/>
                </a:solidFill>
              </a:rPr>
              <a:t>r0</a:t>
            </a:r>
            <a:r>
              <a:rPr lang="en-US" altLang="he-IL">
                <a:solidFill>
                  <a:srgbClr val="008000"/>
                </a:solidFill>
              </a:rPr>
              <a:t>=(0</a:t>
            </a:r>
            <a:r>
              <a:rPr lang="en-US" altLang="he-IL" baseline="-25000">
                <a:solidFill>
                  <a:srgbClr val="008000"/>
                </a:solidFill>
              </a:rPr>
              <a:t> </a:t>
            </a:r>
            <a:r>
              <a:rPr lang="en-US" altLang="he-IL">
                <a:solidFill>
                  <a:srgbClr val="008000"/>
                </a:solidFill>
              </a:rPr>
              <a:t>0)</a:t>
            </a:r>
            <a:r>
              <a:rPr lang="en-US" altLang="he-IL" baseline="30000">
                <a:solidFill>
                  <a:srgbClr val="008000"/>
                </a:solidFill>
              </a:rPr>
              <a:t>T</a:t>
            </a:r>
            <a:endParaRPr lang="en-US" altLang="he-IL">
              <a:solidFill>
                <a:srgbClr val="008000"/>
              </a:solidFill>
            </a:endParaRPr>
          </a:p>
        </p:txBody>
      </p:sp>
      <p:sp>
        <p:nvSpPr>
          <p:cNvPr id="143373" name="Line 13"/>
          <p:cNvSpPr>
            <a:spLocks noChangeShapeType="1"/>
          </p:cNvSpPr>
          <p:nvPr/>
        </p:nvSpPr>
        <p:spPr bwMode="auto">
          <a:xfrm>
            <a:off x="4643438" y="3155950"/>
            <a:ext cx="1135062" cy="1835150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74" name="Line 14"/>
          <p:cNvSpPr>
            <a:spLocks noChangeShapeType="1"/>
          </p:cNvSpPr>
          <p:nvPr/>
        </p:nvSpPr>
        <p:spPr bwMode="auto">
          <a:xfrm rot="5426774" flipH="1">
            <a:off x="1928813" y="4165600"/>
            <a:ext cx="3944937" cy="301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75" name="Line 15"/>
          <p:cNvSpPr>
            <a:spLocks noChangeShapeType="1"/>
          </p:cNvSpPr>
          <p:nvPr/>
        </p:nvSpPr>
        <p:spPr bwMode="auto">
          <a:xfrm rot="5426774" flipV="1">
            <a:off x="5607844" y="4477544"/>
            <a:ext cx="0" cy="3408362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76" name="Text Box 16"/>
          <p:cNvSpPr txBox="1">
            <a:spLocks noChangeArrowheads="1"/>
          </p:cNvSpPr>
          <p:nvPr/>
        </p:nvSpPr>
        <p:spPr bwMode="auto">
          <a:xfrm rot="133956">
            <a:off x="6750050" y="5681663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FF0000"/>
                </a:solidFill>
              </a:rPr>
              <a:t>x</a:t>
            </a:r>
            <a:endParaRPr lang="en-US" altLang="he-IL"/>
          </a:p>
        </p:txBody>
      </p:sp>
      <p:sp>
        <p:nvSpPr>
          <p:cNvPr id="143377" name="Text Box 17"/>
          <p:cNvSpPr txBox="1">
            <a:spLocks noChangeArrowheads="1"/>
          </p:cNvSpPr>
          <p:nvPr/>
        </p:nvSpPr>
        <p:spPr bwMode="auto">
          <a:xfrm rot="251117">
            <a:off x="3417888" y="34861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en-US">
                <a:solidFill>
                  <a:srgbClr val="FF0000"/>
                </a:solidFill>
              </a:rPr>
              <a:t>y</a:t>
            </a:r>
            <a:endParaRPr lang="en-US" altLang="he-IL"/>
          </a:p>
        </p:txBody>
      </p:sp>
      <p:sp>
        <p:nvSpPr>
          <p:cNvPr id="143378" name="Line 18"/>
          <p:cNvSpPr>
            <a:spLocks noChangeShapeType="1"/>
          </p:cNvSpPr>
          <p:nvPr/>
        </p:nvSpPr>
        <p:spPr bwMode="auto">
          <a:xfrm rot="21111337" flipH="1">
            <a:off x="4349750" y="3195638"/>
            <a:ext cx="520700" cy="2979737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79" name="Line 19"/>
          <p:cNvSpPr>
            <a:spLocks noChangeShapeType="1"/>
          </p:cNvSpPr>
          <p:nvPr/>
        </p:nvSpPr>
        <p:spPr bwMode="auto">
          <a:xfrm rot="-488663" flipH="1" flipV="1">
            <a:off x="3952875" y="3084513"/>
            <a:ext cx="622300" cy="119062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80" name="Text Box 20"/>
          <p:cNvSpPr txBox="1">
            <a:spLocks noChangeArrowheads="1"/>
          </p:cNvSpPr>
          <p:nvPr/>
        </p:nvSpPr>
        <p:spPr bwMode="auto">
          <a:xfrm rot="8534">
            <a:off x="5175250" y="3268663"/>
            <a:ext cx="1379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FF0000"/>
                </a:solidFill>
              </a:rPr>
              <a:t>P</a:t>
            </a:r>
            <a:r>
              <a:rPr lang="en-US" altLang="he-IL" baseline="-25000">
                <a:solidFill>
                  <a:srgbClr val="FF0000"/>
                </a:solidFill>
              </a:rPr>
              <a:t>l</a:t>
            </a:r>
            <a:r>
              <a:rPr lang="en-US" altLang="he-IL">
                <a:solidFill>
                  <a:srgbClr val="FF0000"/>
                </a:solidFill>
              </a:rPr>
              <a:t>=(x</a:t>
            </a:r>
            <a:r>
              <a:rPr lang="en-US" altLang="he-IL" baseline="-25000">
                <a:solidFill>
                  <a:srgbClr val="FF0000"/>
                </a:solidFill>
              </a:rPr>
              <a:t>l </a:t>
            </a:r>
            <a:r>
              <a:rPr lang="en-US" altLang="he-IL">
                <a:solidFill>
                  <a:srgbClr val="FF0000"/>
                </a:solidFill>
              </a:rPr>
              <a:t>y</a:t>
            </a:r>
            <a:r>
              <a:rPr lang="en-US" altLang="he-IL" baseline="-25000">
                <a:solidFill>
                  <a:srgbClr val="FF0000"/>
                </a:solidFill>
              </a:rPr>
              <a:t>l</a:t>
            </a:r>
            <a:r>
              <a:rPr lang="en-US" altLang="he-IL">
                <a:solidFill>
                  <a:srgbClr val="FF0000"/>
                </a:solidFill>
              </a:rPr>
              <a:t>)</a:t>
            </a:r>
            <a:r>
              <a:rPr lang="en-US" altLang="he-IL" baseline="30000">
                <a:solidFill>
                  <a:srgbClr val="FF0000"/>
                </a:solidFill>
              </a:rPr>
              <a:t>T</a:t>
            </a:r>
            <a:endParaRPr lang="en-US" altLang="he-IL"/>
          </a:p>
        </p:txBody>
      </p:sp>
      <p:sp>
        <p:nvSpPr>
          <p:cNvPr id="143381" name="Freeform 21"/>
          <p:cNvSpPr>
            <a:spLocks/>
          </p:cNvSpPr>
          <p:nvPr/>
        </p:nvSpPr>
        <p:spPr bwMode="auto">
          <a:xfrm>
            <a:off x="4953000" y="5486400"/>
            <a:ext cx="673100" cy="685800"/>
          </a:xfrm>
          <a:custGeom>
            <a:avLst/>
            <a:gdLst>
              <a:gd name="T0" fmla="*/ 0 w 424"/>
              <a:gd name="T1" fmla="*/ 0 h 432"/>
              <a:gd name="T2" fmla="*/ 2147483646 w 424"/>
              <a:gd name="T3" fmla="*/ 2147483646 h 432"/>
              <a:gd name="T4" fmla="*/ 2147483646 w 424"/>
              <a:gd name="T5" fmla="*/ 2147483646 h 432"/>
              <a:gd name="T6" fmla="*/ 0 60000 65536"/>
              <a:gd name="T7" fmla="*/ 0 60000 65536"/>
              <a:gd name="T8" fmla="*/ 0 60000 65536"/>
              <a:gd name="T9" fmla="*/ 0 w 424"/>
              <a:gd name="T10" fmla="*/ 0 h 432"/>
              <a:gd name="T11" fmla="*/ 424 w 424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4" h="432">
                <a:moveTo>
                  <a:pt x="0" y="0"/>
                </a:moveTo>
                <a:cubicBezTo>
                  <a:pt x="172" y="84"/>
                  <a:pt x="344" y="168"/>
                  <a:pt x="384" y="240"/>
                </a:cubicBezTo>
                <a:cubicBezTo>
                  <a:pt x="424" y="312"/>
                  <a:pt x="264" y="400"/>
                  <a:pt x="240" y="432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43382" name="Text Box 22"/>
          <p:cNvSpPr txBox="1">
            <a:spLocks noChangeArrowheads="1"/>
          </p:cNvSpPr>
          <p:nvPr/>
        </p:nvSpPr>
        <p:spPr bwMode="auto">
          <a:xfrm>
            <a:off x="4648200" y="5638800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he-IL">
                <a:latin typeface="Symbol" panose="05050102010706020507" pitchFamily="18" charset="2"/>
              </a:rPr>
              <a:t>a</a:t>
            </a:r>
          </a:p>
        </p:txBody>
      </p:sp>
      <p:graphicFrame>
        <p:nvGraphicFramePr>
          <p:cNvPr id="143383" name="Object 23"/>
          <p:cNvGraphicFramePr>
            <a:graphicFrameLocks noChangeAspect="1"/>
          </p:cNvGraphicFramePr>
          <p:nvPr/>
        </p:nvGraphicFramePr>
        <p:xfrm>
          <a:off x="76200" y="1066800"/>
          <a:ext cx="3733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3" name="Equation" r:id="rId4" imgW="1473200" imgH="457200" progId="Equation.3">
                  <p:embed/>
                </p:oleObj>
              </mc:Choice>
              <mc:Fallback>
                <p:oleObj name="Equation" r:id="rId4" imgW="1473200" imgH="457200" progId="Equation.3">
                  <p:embed/>
                  <p:pic>
                    <p:nvPicPr>
                      <p:cNvPr id="14338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66800"/>
                        <a:ext cx="3733800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0712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E459F2E-1DD0-474E-9AC5-E6CCD494C80F}" type="slidenum">
              <a:rPr lang="he-IL" altLang="en-US" sz="1600" smtClean="0">
                <a:latin typeface="Arial" panose="020B0604020202020204" pitchFamily="34" charset="0"/>
              </a:rPr>
              <a:pPr/>
              <a:t>19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4541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541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Rotation in 3D</a:t>
            </a:r>
            <a:endParaRPr lang="en-GB" altLang="he-IL" smtClean="0"/>
          </a:p>
        </p:txBody>
      </p:sp>
      <p:sp>
        <p:nvSpPr>
          <p:cNvPr id="14541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Let </a:t>
            </a:r>
            <a:r>
              <a:rPr lang="en-US" altLang="he-IL" smtClean="0">
                <a:solidFill>
                  <a:srgbClr val="008000"/>
                </a:solidFill>
              </a:rPr>
              <a:t>R </a:t>
            </a:r>
            <a:r>
              <a:rPr lang="en-US" altLang="he-IL" smtClean="0"/>
              <a:t>be a rotation matrix </a:t>
            </a:r>
            <a:r>
              <a:rPr lang="en-US" altLang="he-IL" sz="2800" smtClean="0"/>
              <a:t>(</a:t>
            </a:r>
            <a:r>
              <a:rPr lang="en-US" altLang="he-IL" sz="2800" smtClean="0">
                <a:solidFill>
                  <a:srgbClr val="008000"/>
                </a:solidFill>
              </a:rPr>
              <a:t>RR</a:t>
            </a:r>
            <a:r>
              <a:rPr lang="en-US" altLang="he-IL" sz="2800" baseline="30000" smtClean="0">
                <a:solidFill>
                  <a:srgbClr val="008000"/>
                </a:solidFill>
              </a:rPr>
              <a:t>T</a:t>
            </a:r>
            <a:r>
              <a:rPr lang="en-US" altLang="he-IL" sz="2800" smtClean="0">
                <a:solidFill>
                  <a:srgbClr val="008000"/>
                </a:solidFill>
              </a:rPr>
              <a:t>=I</a:t>
            </a:r>
            <a:r>
              <a:rPr lang="en-US" altLang="he-IL" sz="2800" smtClean="0"/>
              <a:t>).</a:t>
            </a:r>
            <a:endParaRPr lang="en-US" altLang="he-IL" smtClean="0"/>
          </a:p>
          <a:p>
            <a:r>
              <a:rPr lang="en-US" altLang="he-IL" smtClean="0"/>
              <a:t>Inhomegeneous:  </a:t>
            </a:r>
            <a:r>
              <a:rPr lang="en-US" altLang="he-IL" smtClean="0">
                <a:solidFill>
                  <a:srgbClr val="008000"/>
                </a:solidFill>
              </a:rPr>
              <a:t>P</a:t>
            </a:r>
            <a:r>
              <a:rPr lang="en-US" altLang="he-IL" baseline="-25000" smtClean="0">
                <a:solidFill>
                  <a:srgbClr val="008000"/>
                </a:solidFill>
              </a:rPr>
              <a:t>r</a:t>
            </a:r>
            <a:r>
              <a:rPr lang="en-US" altLang="he-IL" smtClean="0">
                <a:solidFill>
                  <a:srgbClr val="008000"/>
                </a:solidFill>
              </a:rPr>
              <a:t>=RP</a:t>
            </a:r>
            <a:r>
              <a:rPr lang="en-US" altLang="he-IL" baseline="-25000" smtClean="0">
                <a:solidFill>
                  <a:srgbClr val="008000"/>
                </a:solidFill>
              </a:rPr>
              <a:t>l</a:t>
            </a:r>
            <a:endParaRPr lang="en-US" altLang="he-IL" smtClean="0">
              <a:solidFill>
                <a:srgbClr val="008000"/>
              </a:solidFill>
            </a:endParaRPr>
          </a:p>
          <a:p>
            <a:r>
              <a:rPr lang="en-US" altLang="he-IL" smtClean="0"/>
              <a:t>Homogeneous:</a:t>
            </a:r>
          </a:p>
          <a:p>
            <a:endParaRPr lang="en-US" altLang="he-IL" smtClean="0"/>
          </a:p>
          <a:p>
            <a:endParaRPr lang="en-GB" altLang="he-IL" smtClean="0"/>
          </a:p>
        </p:txBody>
      </p:sp>
      <p:graphicFrame>
        <p:nvGraphicFramePr>
          <p:cNvPr id="302084" name="Object 4"/>
          <p:cNvGraphicFramePr>
            <a:graphicFrameLocks noChangeAspect="1"/>
          </p:cNvGraphicFramePr>
          <p:nvPr/>
        </p:nvGraphicFramePr>
        <p:xfrm>
          <a:off x="4156075" y="4110038"/>
          <a:ext cx="3708400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67" name="Equation" r:id="rId4" imgW="28035297" imgH="15030495" progId="Equation.3">
                  <p:embed/>
                </p:oleObj>
              </mc:Choice>
              <mc:Fallback>
                <p:oleObj name="Equation" r:id="rId4" imgW="28035297" imgH="15030495" progId="Equation.3">
                  <p:embed/>
                  <p:pic>
                    <p:nvPicPr>
                      <p:cNvPr id="3020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4110038"/>
                        <a:ext cx="3708400" cy="198596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86523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87CFEE5-1D7E-4369-A4DF-DF8E20B9C64C}" type="slidenum">
              <a:rPr lang="he-IL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3481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 and  </a:t>
            </a:r>
            <a:r>
              <a:rPr lang="en-US" dirty="0" smtClean="0"/>
              <a:t>Algebra</a:t>
            </a:r>
          </a:p>
          <a:p>
            <a:pPr lvl="1"/>
            <a:r>
              <a:rPr lang="en-US" dirty="0" smtClean="0"/>
              <a:t>Projection Matrix</a:t>
            </a:r>
            <a:endParaRPr lang="en-US" dirty="0"/>
          </a:p>
          <a:p>
            <a:pPr lvl="1"/>
            <a:r>
              <a:rPr lang="en-US" dirty="0" smtClean="0"/>
              <a:t>Computing epipolar geometry</a:t>
            </a:r>
          </a:p>
          <a:p>
            <a:pPr lvl="1"/>
            <a:r>
              <a:rPr lang="en-US" dirty="0" smtClean="0"/>
              <a:t>Computing Triangulation</a:t>
            </a:r>
          </a:p>
          <a:p>
            <a:r>
              <a:rPr lang="en-US" dirty="0" smtClean="0"/>
              <a:t>Correspondence</a:t>
            </a:r>
          </a:p>
          <a:p>
            <a:r>
              <a:rPr lang="en-US" dirty="0" smtClean="0"/>
              <a:t>Other stereo </a:t>
            </a:r>
            <a:r>
              <a:rPr lang="en-US" dirty="0" smtClean="0"/>
              <a:t>images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485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816E76F-0FBB-46B0-97CB-89F3FAAA08FC}" type="slidenum">
              <a:rPr lang="he-IL" altLang="en-US" sz="1600" smtClean="0">
                <a:latin typeface="Arial" panose="020B0604020202020204" pitchFamily="34" charset="0"/>
              </a:rPr>
              <a:pPr/>
              <a:t>20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4745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746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1143000"/>
          </a:xfrm>
        </p:spPr>
        <p:txBody>
          <a:bodyPr/>
          <a:lstStyle/>
          <a:p>
            <a:r>
              <a:rPr lang="en-US" altLang="he-IL" smtClean="0"/>
              <a:t>Translation and Rotation</a:t>
            </a:r>
            <a:br>
              <a:rPr lang="en-US" altLang="he-IL" smtClean="0"/>
            </a:br>
            <a:r>
              <a:rPr lang="en-US" altLang="he-IL" sz="3200" smtClean="0">
                <a:solidFill>
                  <a:srgbClr val="008000"/>
                </a:solidFill>
              </a:rPr>
              <a:t>P</a:t>
            </a:r>
            <a:r>
              <a:rPr lang="en-US" altLang="he-IL" sz="3200" baseline="-25000" smtClean="0">
                <a:solidFill>
                  <a:srgbClr val="008000"/>
                </a:solidFill>
              </a:rPr>
              <a:t>r</a:t>
            </a:r>
            <a:r>
              <a:rPr lang="en-US" altLang="he-IL" sz="3200" smtClean="0"/>
              <a:t>=R(</a:t>
            </a:r>
            <a:r>
              <a:rPr lang="en-US" altLang="he-IL" sz="3200" smtClean="0">
                <a:solidFill>
                  <a:srgbClr val="FF0000"/>
                </a:solidFill>
              </a:rPr>
              <a:t>P</a:t>
            </a:r>
            <a:r>
              <a:rPr lang="en-US" altLang="he-IL" sz="3200" baseline="-25000" smtClean="0">
                <a:solidFill>
                  <a:srgbClr val="FF0000"/>
                </a:solidFill>
              </a:rPr>
              <a:t>l</a:t>
            </a:r>
            <a:r>
              <a:rPr lang="en-US" altLang="he-IL" sz="3200" smtClean="0"/>
              <a:t>-T)</a:t>
            </a:r>
            <a:endParaRPr lang="en-US" altLang="he-IL" smtClean="0"/>
          </a:p>
        </p:txBody>
      </p:sp>
      <p:sp>
        <p:nvSpPr>
          <p:cNvPr id="147461" name="Text Box 3"/>
          <p:cNvSpPr txBox="1">
            <a:spLocks noChangeArrowheads="1"/>
          </p:cNvSpPr>
          <p:nvPr/>
        </p:nvSpPr>
        <p:spPr bwMode="auto">
          <a:xfrm>
            <a:off x="3589338" y="5699125"/>
            <a:ext cx="1722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he-IL">
                <a:solidFill>
                  <a:srgbClr val="FF0000"/>
                </a:solidFill>
              </a:rPr>
              <a:t>P</a:t>
            </a:r>
            <a:r>
              <a:rPr lang="en-US" altLang="he-IL" baseline="-25000">
                <a:solidFill>
                  <a:srgbClr val="FF0000"/>
                </a:solidFill>
              </a:rPr>
              <a:t>l0</a:t>
            </a:r>
            <a:r>
              <a:rPr lang="en-US" altLang="he-IL">
                <a:solidFill>
                  <a:srgbClr val="FF0000"/>
                </a:solidFill>
              </a:rPr>
              <a:t>=[x</a:t>
            </a:r>
            <a:r>
              <a:rPr lang="en-US" altLang="he-IL" baseline="-25000">
                <a:solidFill>
                  <a:srgbClr val="FF0000"/>
                </a:solidFill>
              </a:rPr>
              <a:t>0 </a:t>
            </a:r>
            <a:r>
              <a:rPr lang="en-US" altLang="he-IL">
                <a:solidFill>
                  <a:srgbClr val="FF0000"/>
                </a:solidFill>
              </a:rPr>
              <a:t>y</a:t>
            </a:r>
            <a:r>
              <a:rPr lang="en-US" altLang="he-IL" baseline="-25000">
                <a:solidFill>
                  <a:srgbClr val="FF0000"/>
                </a:solidFill>
              </a:rPr>
              <a:t>0</a:t>
            </a:r>
            <a:r>
              <a:rPr lang="en-US" altLang="he-IL">
                <a:solidFill>
                  <a:srgbClr val="FF0000"/>
                </a:solidFill>
              </a:rPr>
              <a:t>]</a:t>
            </a:r>
            <a:r>
              <a:rPr lang="en-US" altLang="he-IL" baseline="30000">
                <a:solidFill>
                  <a:srgbClr val="FF0000"/>
                </a:solidFill>
              </a:rPr>
              <a:t>T</a:t>
            </a:r>
            <a:endParaRPr lang="en-US" altLang="he-IL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2788" y="1646238"/>
            <a:ext cx="6453187" cy="3440112"/>
            <a:chOff x="449" y="1037"/>
            <a:chExt cx="4065" cy="2167"/>
          </a:xfrm>
        </p:grpSpPr>
        <p:grpSp>
          <p:nvGrpSpPr>
            <p:cNvPr id="147472" name="Group 5"/>
            <p:cNvGrpSpPr>
              <a:grpSpLocks/>
            </p:cNvGrpSpPr>
            <p:nvPr/>
          </p:nvGrpSpPr>
          <p:grpSpPr bwMode="auto">
            <a:xfrm>
              <a:off x="449" y="1037"/>
              <a:ext cx="4065" cy="2167"/>
              <a:chOff x="449" y="1037"/>
              <a:chExt cx="4065" cy="2167"/>
            </a:xfrm>
          </p:grpSpPr>
          <p:grpSp>
            <p:nvGrpSpPr>
              <p:cNvPr id="147474" name="Group 6"/>
              <p:cNvGrpSpPr>
                <a:grpSpLocks/>
              </p:cNvGrpSpPr>
              <p:nvPr/>
            </p:nvGrpSpPr>
            <p:grpSpPr bwMode="auto">
              <a:xfrm rot="3478857">
                <a:off x="1629" y="1018"/>
                <a:ext cx="2167" cy="2205"/>
                <a:chOff x="3131" y="1833"/>
                <a:chExt cx="1074" cy="774"/>
              </a:xfrm>
            </p:grpSpPr>
            <p:sp>
              <p:nvSpPr>
                <p:cNvPr id="147481" name="Line 7"/>
                <p:cNvSpPr>
                  <a:spLocks noChangeShapeType="1"/>
                </p:cNvSpPr>
                <p:nvPr/>
              </p:nvSpPr>
              <p:spPr bwMode="auto">
                <a:xfrm>
                  <a:off x="3131" y="2607"/>
                  <a:ext cx="1069" cy="0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round/>
                  <a:headEnd type="arrow" w="med" len="med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  <p:sp>
              <p:nvSpPr>
                <p:cNvPr id="147482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205" y="1833"/>
                  <a:ext cx="0" cy="774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he-IL"/>
                </a:p>
              </p:txBody>
            </p:sp>
          </p:grpSp>
          <p:sp>
            <p:nvSpPr>
              <p:cNvPr id="147475" name="Text Box 9"/>
              <p:cNvSpPr txBox="1">
                <a:spLocks noChangeArrowheads="1"/>
              </p:cNvSpPr>
              <p:nvPr/>
            </p:nvSpPr>
            <p:spPr bwMode="auto">
              <a:xfrm>
                <a:off x="4206" y="2235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 algn="r" rtl="1"/>
                <a:r>
                  <a:rPr lang="en-US" altLang="en-US">
                    <a:solidFill>
                      <a:srgbClr val="008000"/>
                    </a:solidFill>
                  </a:rPr>
                  <a:t>x</a:t>
                </a:r>
                <a:endParaRPr lang="en-US" altLang="he-IL"/>
              </a:p>
            </p:txBody>
          </p:sp>
          <p:sp>
            <p:nvSpPr>
              <p:cNvPr id="147476" name="Text Box 10"/>
              <p:cNvSpPr txBox="1">
                <a:spLocks noChangeArrowheads="1"/>
              </p:cNvSpPr>
              <p:nvPr/>
            </p:nvSpPr>
            <p:spPr bwMode="auto">
              <a:xfrm>
                <a:off x="901" y="180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 algn="r" rtl="1"/>
                <a:r>
                  <a:rPr lang="en-US" altLang="en-US">
                    <a:solidFill>
                      <a:srgbClr val="008000"/>
                    </a:solidFill>
                  </a:rPr>
                  <a:t>y</a:t>
                </a:r>
                <a:endParaRPr lang="en-US" altLang="he-IL"/>
              </a:p>
            </p:txBody>
          </p:sp>
          <p:sp>
            <p:nvSpPr>
              <p:cNvPr id="147477" name="Oval 11"/>
              <p:cNvSpPr>
                <a:spLocks noChangeArrowheads="1"/>
              </p:cNvSpPr>
              <p:nvPr/>
            </p:nvSpPr>
            <p:spPr bwMode="auto">
              <a:xfrm>
                <a:off x="2776" y="1707"/>
                <a:ext cx="47" cy="47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endParaRPr lang="he-IL" altLang="he-IL"/>
              </a:p>
            </p:txBody>
          </p:sp>
          <p:sp>
            <p:nvSpPr>
              <p:cNvPr id="147478" name="Line 12"/>
              <p:cNvSpPr>
                <a:spLocks noChangeShapeType="1"/>
              </p:cNvSpPr>
              <p:nvPr/>
            </p:nvSpPr>
            <p:spPr bwMode="auto">
              <a:xfrm flipH="1">
                <a:off x="1653" y="1723"/>
                <a:ext cx="1129" cy="769"/>
              </a:xfrm>
              <a:prstGeom prst="line">
                <a:avLst/>
              </a:prstGeom>
              <a:noFill/>
              <a:ln w="12700" cap="sq">
                <a:solidFill>
                  <a:srgbClr val="008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147479" name="Text Box 13"/>
              <p:cNvSpPr txBox="1">
                <a:spLocks noChangeArrowheads="1"/>
              </p:cNvSpPr>
              <p:nvPr/>
            </p:nvSpPr>
            <p:spPr bwMode="auto">
              <a:xfrm>
                <a:off x="2889" y="1833"/>
                <a:ext cx="8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r>
                  <a:rPr lang="en-US" altLang="he-IL">
                    <a:solidFill>
                      <a:srgbClr val="008000"/>
                    </a:solidFill>
                  </a:rPr>
                  <a:t>P</a:t>
                </a:r>
                <a:r>
                  <a:rPr lang="en-US" altLang="he-IL" baseline="-25000">
                    <a:solidFill>
                      <a:srgbClr val="008000"/>
                    </a:solidFill>
                  </a:rPr>
                  <a:t>r</a:t>
                </a:r>
                <a:r>
                  <a:rPr lang="en-US" altLang="he-IL">
                    <a:solidFill>
                      <a:srgbClr val="008000"/>
                    </a:solidFill>
                  </a:rPr>
                  <a:t>=[x</a:t>
                </a:r>
                <a:r>
                  <a:rPr lang="en-US" altLang="he-IL" baseline="-25000">
                    <a:solidFill>
                      <a:srgbClr val="008000"/>
                    </a:solidFill>
                  </a:rPr>
                  <a:t>r </a:t>
                </a:r>
                <a:r>
                  <a:rPr lang="en-US" altLang="he-IL">
                    <a:solidFill>
                      <a:srgbClr val="008000"/>
                    </a:solidFill>
                  </a:rPr>
                  <a:t>y</a:t>
                </a:r>
                <a:r>
                  <a:rPr lang="en-US" altLang="he-IL" baseline="-25000">
                    <a:solidFill>
                      <a:srgbClr val="008000"/>
                    </a:solidFill>
                  </a:rPr>
                  <a:t>r</a:t>
                </a:r>
                <a:r>
                  <a:rPr lang="en-US" altLang="he-IL">
                    <a:solidFill>
                      <a:srgbClr val="008000"/>
                    </a:solidFill>
                  </a:rPr>
                  <a:t>]</a:t>
                </a:r>
                <a:r>
                  <a:rPr lang="en-US" altLang="he-IL" baseline="30000">
                    <a:solidFill>
                      <a:srgbClr val="008000"/>
                    </a:solidFill>
                  </a:rPr>
                  <a:t>T</a:t>
                </a:r>
                <a:endParaRPr lang="en-US" altLang="he-IL">
                  <a:solidFill>
                    <a:srgbClr val="008000"/>
                  </a:solidFill>
                </a:endParaRPr>
              </a:p>
            </p:txBody>
          </p:sp>
          <p:sp>
            <p:nvSpPr>
              <p:cNvPr id="147480" name="Text Box 14"/>
              <p:cNvSpPr txBox="1">
                <a:spLocks noChangeArrowheads="1"/>
              </p:cNvSpPr>
              <p:nvPr/>
            </p:nvSpPr>
            <p:spPr bwMode="auto">
              <a:xfrm>
                <a:off x="449" y="2398"/>
                <a:ext cx="9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r>
                  <a:rPr lang="en-US" altLang="he-IL">
                    <a:solidFill>
                      <a:srgbClr val="008000"/>
                    </a:solidFill>
                  </a:rPr>
                  <a:t>P</a:t>
                </a:r>
                <a:r>
                  <a:rPr lang="en-US" altLang="he-IL" baseline="-25000">
                    <a:solidFill>
                      <a:srgbClr val="008000"/>
                    </a:solidFill>
                  </a:rPr>
                  <a:t>r0</a:t>
                </a:r>
                <a:r>
                  <a:rPr lang="en-US" altLang="he-IL">
                    <a:solidFill>
                      <a:srgbClr val="008000"/>
                    </a:solidFill>
                  </a:rPr>
                  <a:t>=[0</a:t>
                </a:r>
                <a:r>
                  <a:rPr lang="en-US" altLang="he-IL" baseline="-25000">
                    <a:solidFill>
                      <a:srgbClr val="008000"/>
                    </a:solidFill>
                  </a:rPr>
                  <a:t> </a:t>
                </a:r>
                <a:r>
                  <a:rPr lang="en-US" altLang="he-IL">
                    <a:solidFill>
                      <a:srgbClr val="008000"/>
                    </a:solidFill>
                  </a:rPr>
                  <a:t>0]</a:t>
                </a:r>
                <a:r>
                  <a:rPr lang="en-US" altLang="he-IL" baseline="30000">
                    <a:solidFill>
                      <a:srgbClr val="008000"/>
                    </a:solidFill>
                  </a:rPr>
                  <a:t>T</a:t>
                </a:r>
                <a:endParaRPr lang="en-US" altLang="he-IL">
                  <a:solidFill>
                    <a:srgbClr val="008000"/>
                  </a:solidFill>
                </a:endParaRPr>
              </a:p>
            </p:txBody>
          </p:sp>
        </p:grpSp>
        <p:sp>
          <p:nvSpPr>
            <p:cNvPr id="147473" name="Line 15"/>
            <p:cNvSpPr>
              <a:spLocks noChangeShapeType="1"/>
            </p:cNvSpPr>
            <p:nvPr/>
          </p:nvSpPr>
          <p:spPr bwMode="auto">
            <a:xfrm>
              <a:off x="2798" y="1729"/>
              <a:ext cx="715" cy="1156"/>
            </a:xfrm>
            <a:prstGeom prst="line">
              <a:avLst/>
            </a:prstGeom>
            <a:noFill/>
            <a:ln w="12700" cap="sq">
              <a:solidFill>
                <a:srgbClr val="008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814513" y="1466850"/>
            <a:ext cx="4179887" cy="2973388"/>
            <a:chOff x="1143" y="919"/>
            <a:chExt cx="2633" cy="1873"/>
          </a:xfrm>
        </p:grpSpPr>
        <p:grpSp>
          <p:nvGrpSpPr>
            <p:cNvPr id="147464" name="Group 17"/>
            <p:cNvGrpSpPr>
              <a:grpSpLocks/>
            </p:cNvGrpSpPr>
            <p:nvPr/>
          </p:nvGrpSpPr>
          <p:grpSpPr bwMode="auto">
            <a:xfrm rot="5915435">
              <a:off x="1585" y="766"/>
              <a:ext cx="1691" cy="2168"/>
              <a:chOff x="3131" y="1833"/>
              <a:chExt cx="1074" cy="774"/>
            </a:xfrm>
          </p:grpSpPr>
          <p:sp>
            <p:nvSpPr>
              <p:cNvPr id="147470" name="Line 18"/>
              <p:cNvSpPr>
                <a:spLocks noChangeShapeType="1"/>
              </p:cNvSpPr>
              <p:nvPr/>
            </p:nvSpPr>
            <p:spPr bwMode="auto">
              <a:xfrm>
                <a:off x="3131" y="2607"/>
                <a:ext cx="1069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arrow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147471" name="Line 19"/>
              <p:cNvSpPr>
                <a:spLocks noChangeShapeType="1"/>
              </p:cNvSpPr>
              <p:nvPr/>
            </p:nvSpPr>
            <p:spPr bwMode="auto">
              <a:xfrm flipV="1">
                <a:off x="4205" y="1833"/>
                <a:ext cx="0" cy="774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sp>
          <p:nvSpPr>
            <p:cNvPr id="147465" name="Text Box 20"/>
            <p:cNvSpPr txBox="1">
              <a:spLocks noChangeArrowheads="1"/>
            </p:cNvSpPr>
            <p:nvPr/>
          </p:nvSpPr>
          <p:spPr bwMode="auto">
            <a:xfrm>
              <a:off x="3042" y="25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 algn="r" rtl="1"/>
              <a:r>
                <a:rPr lang="en-US" altLang="en-US">
                  <a:solidFill>
                    <a:srgbClr val="FF0000"/>
                  </a:solidFill>
                </a:rPr>
                <a:t>x</a:t>
              </a:r>
              <a:endParaRPr lang="en-US" altLang="he-IL"/>
            </a:p>
          </p:txBody>
        </p:sp>
        <p:sp>
          <p:nvSpPr>
            <p:cNvPr id="147466" name="Text Box 21"/>
            <p:cNvSpPr txBox="1">
              <a:spLocks noChangeArrowheads="1"/>
            </p:cNvSpPr>
            <p:nvPr/>
          </p:nvSpPr>
          <p:spPr bwMode="auto">
            <a:xfrm>
              <a:off x="1143" y="91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 algn="r" rtl="1"/>
              <a:r>
                <a:rPr lang="en-US" altLang="en-US">
                  <a:solidFill>
                    <a:srgbClr val="FF0000"/>
                  </a:solidFill>
                </a:rPr>
                <a:t>y</a:t>
              </a:r>
              <a:endParaRPr lang="en-US" altLang="he-IL"/>
            </a:p>
          </p:txBody>
        </p:sp>
        <p:sp>
          <p:nvSpPr>
            <p:cNvPr id="147467" name="Line 22"/>
            <p:cNvSpPr>
              <a:spLocks noChangeShapeType="1"/>
            </p:cNvSpPr>
            <p:nvPr/>
          </p:nvSpPr>
          <p:spPr bwMode="auto">
            <a:xfrm flipH="1">
              <a:off x="2628" y="1734"/>
              <a:ext cx="165" cy="99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47468" name="Line 23"/>
            <p:cNvSpPr>
              <a:spLocks noChangeShapeType="1"/>
            </p:cNvSpPr>
            <p:nvPr/>
          </p:nvSpPr>
          <p:spPr bwMode="auto">
            <a:xfrm flipH="1" flipV="1">
              <a:off x="1380" y="1516"/>
              <a:ext cx="1418" cy="213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47469" name="Text Box 24"/>
            <p:cNvSpPr txBox="1">
              <a:spLocks noChangeArrowheads="1"/>
            </p:cNvSpPr>
            <p:nvPr/>
          </p:nvSpPr>
          <p:spPr bwMode="auto">
            <a:xfrm>
              <a:off x="2907" y="1503"/>
              <a:ext cx="8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r>
                <a:rPr lang="en-US" altLang="he-IL">
                  <a:solidFill>
                    <a:srgbClr val="FF0000"/>
                  </a:solidFill>
                </a:rPr>
                <a:t>P</a:t>
              </a:r>
              <a:r>
                <a:rPr lang="en-US" altLang="he-IL" baseline="-25000">
                  <a:solidFill>
                    <a:srgbClr val="FF0000"/>
                  </a:solidFill>
                </a:rPr>
                <a:t>l</a:t>
              </a:r>
              <a:r>
                <a:rPr lang="en-US" altLang="he-IL">
                  <a:solidFill>
                    <a:srgbClr val="FF0000"/>
                  </a:solidFill>
                </a:rPr>
                <a:t>=[x</a:t>
              </a:r>
              <a:r>
                <a:rPr lang="en-US" altLang="he-IL" baseline="-25000">
                  <a:solidFill>
                    <a:srgbClr val="FF0000"/>
                  </a:solidFill>
                </a:rPr>
                <a:t>l </a:t>
              </a:r>
              <a:r>
                <a:rPr lang="en-US" altLang="he-IL">
                  <a:solidFill>
                    <a:srgbClr val="FF0000"/>
                  </a:solidFill>
                </a:rPr>
                <a:t>y</a:t>
              </a:r>
              <a:r>
                <a:rPr lang="en-US" altLang="he-IL" baseline="-25000">
                  <a:solidFill>
                    <a:srgbClr val="FF0000"/>
                  </a:solidFill>
                </a:rPr>
                <a:t>l</a:t>
              </a:r>
              <a:r>
                <a:rPr lang="en-US" altLang="he-IL">
                  <a:solidFill>
                    <a:srgbClr val="FF0000"/>
                  </a:solidFill>
                </a:rPr>
                <a:t>]</a:t>
              </a:r>
              <a:r>
                <a:rPr lang="en-US" altLang="he-IL" baseline="30000">
                  <a:solidFill>
                    <a:srgbClr val="FF0000"/>
                  </a:solidFill>
                </a:rPr>
                <a:t>T</a:t>
              </a:r>
              <a:endParaRPr lang="en-US" altLang="he-IL"/>
            </a:p>
          </p:txBody>
        </p:sp>
      </p:grpSp>
    </p:spTree>
    <p:extLst>
      <p:ext uri="{BB962C8B-B14F-4D97-AF65-F5344CB8AC3E}">
        <p14:creationId xmlns:p14="http://schemas.microsoft.com/office/powerpoint/2010/main" val="10535754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355D8C0F-C013-4FBA-8A95-72D491481BA6}" type="slidenum">
              <a:rPr lang="he-IL" altLang="en-US" sz="1600" smtClean="0">
                <a:latin typeface="Arial" panose="020B0604020202020204" pitchFamily="34" charset="0"/>
              </a:rPr>
              <a:pPr/>
              <a:t>21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49507" name="Footer Placeholder 6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49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3D Rigid Transformation</a:t>
            </a:r>
            <a:endParaRPr lang="en-GB" altLang="he-IL" smtClean="0"/>
          </a:p>
        </p:txBody>
      </p:sp>
      <p:sp>
        <p:nvSpPr>
          <p:cNvPr id="1495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8074025" cy="4194175"/>
          </a:xfrm>
        </p:spPr>
        <p:txBody>
          <a:bodyPr/>
          <a:lstStyle/>
          <a:p>
            <a:r>
              <a:rPr lang="en-US" altLang="he-IL" sz="2800" smtClean="0"/>
              <a:t>Let </a:t>
            </a:r>
            <a:r>
              <a:rPr lang="en-US" altLang="he-IL" sz="2800" smtClean="0">
                <a:solidFill>
                  <a:srgbClr val="008000"/>
                </a:solidFill>
              </a:rPr>
              <a:t>R </a:t>
            </a:r>
            <a:r>
              <a:rPr lang="en-US" altLang="he-IL" sz="2800" smtClean="0"/>
              <a:t>be a rotation matrix, </a:t>
            </a:r>
            <a:r>
              <a:rPr lang="en-US" altLang="he-IL" sz="2800" smtClean="0">
                <a:solidFill>
                  <a:srgbClr val="008000"/>
                </a:solidFill>
              </a:rPr>
              <a:t>T </a:t>
            </a:r>
            <a:r>
              <a:rPr lang="en-US" altLang="he-IL" sz="2800" smtClean="0"/>
              <a:t>be a  translation vector</a:t>
            </a:r>
          </a:p>
          <a:p>
            <a:r>
              <a:rPr lang="en-US" altLang="he-IL" sz="2800" smtClean="0"/>
              <a:t>Inhomegeneous:    </a:t>
            </a:r>
            <a:r>
              <a:rPr lang="en-US" altLang="he-IL" sz="2800" smtClean="0">
                <a:solidFill>
                  <a:srgbClr val="008000"/>
                </a:solidFill>
              </a:rPr>
              <a:t>P</a:t>
            </a:r>
            <a:r>
              <a:rPr lang="en-US" altLang="he-IL" sz="2800" baseline="-25000" smtClean="0">
                <a:solidFill>
                  <a:srgbClr val="008000"/>
                </a:solidFill>
              </a:rPr>
              <a:t>camera</a:t>
            </a:r>
            <a:r>
              <a:rPr lang="en-US" altLang="he-IL" sz="2800" smtClean="0">
                <a:solidFill>
                  <a:srgbClr val="008000"/>
                </a:solidFill>
              </a:rPr>
              <a:t>=R(P</a:t>
            </a:r>
            <a:r>
              <a:rPr lang="en-US" altLang="he-IL" sz="2800" baseline="-25000" smtClean="0">
                <a:solidFill>
                  <a:srgbClr val="008000"/>
                </a:solidFill>
              </a:rPr>
              <a:t>world</a:t>
            </a:r>
            <a:r>
              <a:rPr lang="en-US" altLang="he-IL" sz="2800" smtClean="0">
                <a:solidFill>
                  <a:srgbClr val="008000"/>
                </a:solidFill>
              </a:rPr>
              <a:t>-T)</a:t>
            </a:r>
          </a:p>
          <a:p>
            <a:r>
              <a:rPr lang="en-US" altLang="he-IL" sz="2800" smtClean="0"/>
              <a:t>Homogeneous: 			where</a:t>
            </a:r>
            <a:endParaRPr lang="en-GB" altLang="he-IL" sz="2800" smtClean="0"/>
          </a:p>
        </p:txBody>
      </p:sp>
      <p:graphicFrame>
        <p:nvGraphicFramePr>
          <p:cNvPr id="321540" name="Object 4"/>
          <p:cNvGraphicFramePr>
            <a:graphicFrameLocks noChangeAspect="1"/>
          </p:cNvGraphicFramePr>
          <p:nvPr/>
        </p:nvGraphicFramePr>
        <p:xfrm>
          <a:off x="2446338" y="4271963"/>
          <a:ext cx="2928937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0" name="Equation" r:id="rId4" imgW="24377697" imgH="15030495" progId="Equation.3">
                  <p:embed/>
                </p:oleObj>
              </mc:Choice>
              <mc:Fallback>
                <p:oleObj name="Equation" r:id="rId4" imgW="24377697" imgH="15030495" progId="Equation.3">
                  <p:embed/>
                  <p:pic>
                    <p:nvPicPr>
                      <p:cNvPr id="3215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4271963"/>
                        <a:ext cx="2928937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511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3763963" y="3470275"/>
          <a:ext cx="17827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1" name="משוואה" r:id="rId6" imgW="18078377" imgH="3854495" progId="Equation.3">
                  <p:embed/>
                </p:oleObj>
              </mc:Choice>
              <mc:Fallback>
                <p:oleObj name="משוואה" r:id="rId6" imgW="18078377" imgH="3854495" progId="Equation.3">
                  <p:embed/>
                  <p:pic>
                    <p:nvPicPr>
                      <p:cNvPr id="149511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3470275"/>
                        <a:ext cx="17827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16744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BE5BB115-99DC-4711-93BC-C5C193F42BA7}" type="slidenum">
              <a:rPr lang="he-IL" altLang="en-US" sz="1600" smtClean="0">
                <a:latin typeface="Arial" panose="020B0604020202020204" pitchFamily="34" charset="0"/>
              </a:rPr>
              <a:pPr/>
              <a:t>22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51555" name="Footer Placeholder 7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5155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From Camera to Image Coordinate System</a:t>
            </a:r>
            <a:endParaRPr lang="en-GB" altLang="he-IL" smtClean="0"/>
          </a:p>
        </p:txBody>
      </p:sp>
      <p:sp>
        <p:nvSpPr>
          <p:cNvPr id="15155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7742238" cy="4148138"/>
          </a:xfrm>
        </p:spPr>
        <p:txBody>
          <a:bodyPr/>
          <a:lstStyle/>
          <a:p>
            <a:r>
              <a:rPr lang="en-US" altLang="he-IL" sz="2800" dirty="0" smtClean="0"/>
              <a:t>When camera and object are within the same coordinate system:		    where</a:t>
            </a:r>
          </a:p>
          <a:p>
            <a:endParaRPr lang="en-US" altLang="he-IL" sz="2800" dirty="0" smtClean="0"/>
          </a:p>
          <a:p>
            <a:endParaRPr lang="en-US" altLang="he-IL" sz="2800" dirty="0" smtClean="0"/>
          </a:p>
          <a:p>
            <a:r>
              <a:rPr lang="en-US" altLang="he-IL" sz="2800" dirty="0" smtClean="0"/>
              <a:t>Where the camera has a different coordinate system: 		   where: </a:t>
            </a:r>
          </a:p>
          <a:p>
            <a:pPr>
              <a:buFont typeface="Wingdings" panose="05000000000000000000" pitchFamily="2" charset="2"/>
              <a:buNone/>
            </a:pPr>
            <a:endParaRPr lang="en-GB" altLang="he-IL" sz="2800" dirty="0" smtClean="0"/>
          </a:p>
        </p:txBody>
      </p:sp>
      <p:graphicFrame>
        <p:nvGraphicFramePr>
          <p:cNvPr id="151558" name="Object 10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117975" y="2325688"/>
          <a:ext cx="13684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2" name="משוואה" r:id="rId4" imgW="9543977" imgH="3651295" progId="Equation.3">
                  <p:embed/>
                </p:oleObj>
              </mc:Choice>
              <mc:Fallback>
                <p:oleObj name="משוואה" r:id="rId4" imgW="9543977" imgH="3651295" progId="Equation.3">
                  <p:embed/>
                  <p:pic>
                    <p:nvPicPr>
                      <p:cNvPr id="151558" name="Object 104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2325688"/>
                        <a:ext cx="136842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59" name="Object 1028"/>
          <p:cNvGraphicFramePr>
            <a:graphicFrameLocks noChangeAspect="1"/>
          </p:cNvGraphicFramePr>
          <p:nvPr/>
        </p:nvGraphicFramePr>
        <p:xfrm>
          <a:off x="1331913" y="2978150"/>
          <a:ext cx="22637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3" name="משוואה" r:id="rId6" imgW="14420777" imgH="3651295" progId="Equation.3">
                  <p:embed/>
                </p:oleObj>
              </mc:Choice>
              <mc:Fallback>
                <p:oleObj name="משוואה" r:id="rId6" imgW="14420777" imgH="3651295" progId="Equation.3">
                  <p:embed/>
                  <p:pic>
                    <p:nvPicPr>
                      <p:cNvPr id="151559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978150"/>
                        <a:ext cx="22637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0" name="Object 1029"/>
          <p:cNvGraphicFramePr>
            <a:graphicFrameLocks noChangeAspect="1"/>
          </p:cNvGraphicFramePr>
          <p:nvPr/>
        </p:nvGraphicFramePr>
        <p:xfrm>
          <a:off x="2136775" y="5014913"/>
          <a:ext cx="307498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4" name="משוואה" r:id="rId8" imgW="18281697" imgH="7308895" progId="Equation.3">
                  <p:embed/>
                </p:oleObj>
              </mc:Choice>
              <mc:Fallback>
                <p:oleObj name="משוואה" r:id="rId8" imgW="18281697" imgH="7308895" progId="Equation.3">
                  <p:embed/>
                  <p:pic>
                    <p:nvPicPr>
                      <p:cNvPr id="15156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5014913"/>
                        <a:ext cx="3074988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561" name="Object 105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44713" y="4305300"/>
          <a:ext cx="13684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5" name="משוואה" r:id="rId10" imgW="393674" imgH="146095" progId="Equation.3">
                  <p:embed/>
                </p:oleObj>
              </mc:Choice>
              <mc:Fallback>
                <p:oleObj name="משוואה" r:id="rId10" imgW="393674" imgH="146095" progId="Equation.3">
                  <p:embed/>
                  <p:pic>
                    <p:nvPicPr>
                      <p:cNvPr id="151561" name="Object 105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305300"/>
                        <a:ext cx="1368425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965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Stereo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738BB89-6A75-46F2-A92E-85DC52E0761B}" type="slidenum">
              <a:rPr lang="he-IL" altLang="en-US" smtClean="0"/>
              <a:pPr/>
              <a:t>24</a:t>
            </a:fld>
            <a:endParaRPr lang="en-US" altLang="en-US" smtClean="0"/>
          </a:p>
        </p:txBody>
      </p:sp>
      <p:sp>
        <p:nvSpPr>
          <p:cNvPr id="3993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994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Stereo Main Issues</a:t>
            </a:r>
          </a:p>
        </p:txBody>
      </p:sp>
      <p:sp>
        <p:nvSpPr>
          <p:cNvPr id="3994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Correspondence</a:t>
            </a:r>
          </a:p>
          <a:p>
            <a:pPr lvl="1"/>
            <a:r>
              <a:rPr lang="en-US" altLang="he-IL" dirty="0" smtClean="0"/>
              <a:t>Geometric constraints</a:t>
            </a:r>
          </a:p>
          <a:p>
            <a:pPr lvl="1"/>
            <a:r>
              <a:rPr lang="en-US" altLang="he-IL" dirty="0" smtClean="0"/>
              <a:t>Local information</a:t>
            </a:r>
          </a:p>
          <a:p>
            <a:pPr lvl="1"/>
            <a:r>
              <a:rPr lang="en-US" altLang="he-IL" dirty="0" smtClean="0"/>
              <a:t>Global information</a:t>
            </a:r>
          </a:p>
          <a:p>
            <a:r>
              <a:rPr lang="en-US" altLang="he-IL" dirty="0"/>
              <a:t>Calibration</a:t>
            </a:r>
          </a:p>
          <a:p>
            <a:r>
              <a:rPr lang="en-US" altLang="he-IL" dirty="0" smtClean="0"/>
              <a:t>Reconstruction </a:t>
            </a:r>
            <a:r>
              <a:rPr lang="en-US" altLang="he-IL" dirty="0"/>
              <a:t>(</a:t>
            </a:r>
            <a:r>
              <a:rPr lang="en-US" altLang="he-IL" dirty="0" smtClean="0"/>
              <a:t>triangulation)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err="1" smtClean="0"/>
              <a:t>Tiangulation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9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2A8AAB1-C7D1-48E6-AF8C-C22FB5ECE003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680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76804" name="Rectangle 28" descr="Recycled paper"/>
          <p:cNvSpPr>
            <a:spLocks noChangeArrowheads="1"/>
          </p:cNvSpPr>
          <p:nvPr/>
        </p:nvSpPr>
        <p:spPr bwMode="auto">
          <a:xfrm>
            <a:off x="2916238" y="3422650"/>
            <a:ext cx="1881187" cy="12160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5" name="Rectangle 24" descr="Recycled paper"/>
          <p:cNvSpPr>
            <a:spLocks noChangeArrowheads="1"/>
          </p:cNvSpPr>
          <p:nvPr/>
        </p:nvSpPr>
        <p:spPr bwMode="auto">
          <a:xfrm>
            <a:off x="342900" y="3325813"/>
            <a:ext cx="1881188" cy="12160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0863" y="425450"/>
            <a:ext cx="7772400" cy="1143000"/>
          </a:xfrm>
        </p:spPr>
        <p:txBody>
          <a:bodyPr/>
          <a:lstStyle/>
          <a:p>
            <a:r>
              <a:rPr lang="en-US" altLang="he-IL" smtClean="0"/>
              <a:t>A Simple Stereo System</a:t>
            </a:r>
          </a:p>
        </p:txBody>
      </p:sp>
      <p:sp>
        <p:nvSpPr>
          <p:cNvPr id="76807" name="Text Box 18"/>
          <p:cNvSpPr txBox="1">
            <a:spLocks noChangeArrowheads="1"/>
          </p:cNvSpPr>
          <p:nvPr/>
        </p:nvSpPr>
        <p:spPr bwMode="auto">
          <a:xfrm>
            <a:off x="3616325" y="5299075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8" name="Text Box 3"/>
          <p:cNvSpPr txBox="1">
            <a:spLocks noChangeArrowheads="1"/>
          </p:cNvSpPr>
          <p:nvPr/>
        </p:nvSpPr>
        <p:spPr bwMode="auto">
          <a:xfrm>
            <a:off x="3884613" y="4638675"/>
            <a:ext cx="1463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chemeClr val="tx1"/>
                </a:solidFill>
                <a:latin typeface="Times New Roman (Hebrew)" panose="02020603050405020304" pitchFamily="18" charset="0"/>
              </a:rPr>
              <a:t>Right  Image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9" name="Text Box 4"/>
          <p:cNvSpPr txBox="1">
            <a:spLocks noChangeArrowheads="1"/>
          </p:cNvSpPr>
          <p:nvPr/>
        </p:nvSpPr>
        <p:spPr bwMode="auto">
          <a:xfrm>
            <a:off x="750888" y="5214938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0" name="Text Box 7"/>
          <p:cNvSpPr txBox="1">
            <a:spLocks noChangeArrowheads="1"/>
          </p:cNvSpPr>
          <p:nvPr/>
        </p:nvSpPr>
        <p:spPr bwMode="auto">
          <a:xfrm>
            <a:off x="1108075" y="48895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1" name="Line 9"/>
          <p:cNvSpPr>
            <a:spLocks noChangeShapeType="1"/>
          </p:cNvSpPr>
          <p:nvPr/>
        </p:nvSpPr>
        <p:spPr bwMode="auto">
          <a:xfrm flipV="1">
            <a:off x="1309688" y="4002088"/>
            <a:ext cx="555625" cy="11001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2" name="Line 10"/>
          <p:cNvSpPr>
            <a:spLocks noChangeShapeType="1"/>
          </p:cNvSpPr>
          <p:nvPr/>
        </p:nvSpPr>
        <p:spPr bwMode="auto">
          <a:xfrm flipV="1">
            <a:off x="2170113" y="2068513"/>
            <a:ext cx="598487" cy="13017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3" name="Line 11"/>
          <p:cNvSpPr>
            <a:spLocks noChangeShapeType="1"/>
          </p:cNvSpPr>
          <p:nvPr/>
        </p:nvSpPr>
        <p:spPr bwMode="auto">
          <a:xfrm>
            <a:off x="2773363" y="2035175"/>
            <a:ext cx="571500" cy="1514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4" name="Line 12"/>
          <p:cNvSpPr>
            <a:spLocks noChangeShapeType="1"/>
          </p:cNvSpPr>
          <p:nvPr/>
        </p:nvSpPr>
        <p:spPr bwMode="auto">
          <a:xfrm flipH="1" flipV="1">
            <a:off x="3632200" y="4243388"/>
            <a:ext cx="247650" cy="965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5" name="Oval 13"/>
          <p:cNvSpPr>
            <a:spLocks noChangeArrowheads="1"/>
          </p:cNvSpPr>
          <p:nvPr/>
        </p:nvSpPr>
        <p:spPr bwMode="auto">
          <a:xfrm>
            <a:off x="1857375" y="3965575"/>
            <a:ext cx="49213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6" name="Oval 14"/>
          <p:cNvSpPr>
            <a:spLocks noChangeArrowheads="1"/>
          </p:cNvSpPr>
          <p:nvPr/>
        </p:nvSpPr>
        <p:spPr bwMode="auto">
          <a:xfrm>
            <a:off x="3595688" y="4205288"/>
            <a:ext cx="49212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7" name="Oval 15"/>
          <p:cNvSpPr>
            <a:spLocks noChangeArrowheads="1"/>
          </p:cNvSpPr>
          <p:nvPr/>
        </p:nvSpPr>
        <p:spPr bwMode="auto">
          <a:xfrm>
            <a:off x="2762250" y="2008188"/>
            <a:ext cx="49213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8" name="Text Box 16"/>
          <p:cNvSpPr txBox="1">
            <a:spLocks noChangeArrowheads="1"/>
          </p:cNvSpPr>
          <p:nvPr/>
        </p:nvSpPr>
        <p:spPr bwMode="auto">
          <a:xfrm>
            <a:off x="2566988" y="1752600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76819" name="Text Box 17"/>
          <p:cNvSpPr txBox="1">
            <a:spLocks noChangeArrowheads="1"/>
          </p:cNvSpPr>
          <p:nvPr/>
        </p:nvSpPr>
        <p:spPr bwMode="auto">
          <a:xfrm>
            <a:off x="-7938" y="4541838"/>
            <a:ext cx="126365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76820" name="Line 19"/>
          <p:cNvSpPr>
            <a:spLocks noChangeShapeType="1"/>
          </p:cNvSpPr>
          <p:nvPr/>
        </p:nvSpPr>
        <p:spPr bwMode="auto">
          <a:xfrm>
            <a:off x="1336675" y="5122863"/>
            <a:ext cx="2559050" cy="49212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1" name="Freeform 20"/>
          <p:cNvSpPr>
            <a:spLocks/>
          </p:cNvSpPr>
          <p:nvPr/>
        </p:nvSpPr>
        <p:spPr bwMode="auto">
          <a:xfrm>
            <a:off x="1484313" y="4718050"/>
            <a:ext cx="234950" cy="331788"/>
          </a:xfrm>
          <a:custGeom>
            <a:avLst/>
            <a:gdLst>
              <a:gd name="T0" fmla="*/ 0 w 224"/>
              <a:gd name="T1" fmla="*/ 0 h 240"/>
              <a:gd name="T2" fmla="*/ 2147483646 w 224"/>
              <a:gd name="T3" fmla="*/ 2147483646 h 240"/>
              <a:gd name="T4" fmla="*/ 2147483646 w 224"/>
              <a:gd name="T5" fmla="*/ 2147483646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2" name="Freeform 21"/>
          <p:cNvSpPr>
            <a:spLocks/>
          </p:cNvSpPr>
          <p:nvPr/>
        </p:nvSpPr>
        <p:spPr bwMode="auto">
          <a:xfrm>
            <a:off x="3624263" y="4792663"/>
            <a:ext cx="117475" cy="331787"/>
          </a:xfrm>
          <a:custGeom>
            <a:avLst/>
            <a:gdLst>
              <a:gd name="T0" fmla="*/ 2147483646 w 112"/>
              <a:gd name="T1" fmla="*/ 0 h 240"/>
              <a:gd name="T2" fmla="*/ 2147483646 w 112"/>
              <a:gd name="T3" fmla="*/ 2147483646 h 240"/>
              <a:gd name="T4" fmla="*/ 2147483646 w 112"/>
              <a:gd name="T5" fmla="*/ 2147483646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3" name="Text Box 23"/>
          <p:cNvSpPr txBox="1">
            <a:spLocks noChangeArrowheads="1"/>
          </p:cNvSpPr>
          <p:nvPr/>
        </p:nvSpPr>
        <p:spPr bwMode="auto">
          <a:xfrm>
            <a:off x="3589338" y="47926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76824" name="Line 26"/>
          <p:cNvSpPr>
            <a:spLocks noChangeShapeType="1"/>
          </p:cNvSpPr>
          <p:nvPr/>
        </p:nvSpPr>
        <p:spPr bwMode="auto">
          <a:xfrm flipH="1" flipV="1">
            <a:off x="1255713" y="3970338"/>
            <a:ext cx="0" cy="1143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5" name="Line 27"/>
          <p:cNvSpPr>
            <a:spLocks noChangeShapeType="1"/>
          </p:cNvSpPr>
          <p:nvPr/>
        </p:nvSpPr>
        <p:spPr bwMode="auto">
          <a:xfrm flipH="1" flipV="1">
            <a:off x="1230313" y="2214563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6" name="Line 29"/>
          <p:cNvSpPr>
            <a:spLocks noChangeShapeType="1"/>
          </p:cNvSpPr>
          <p:nvPr/>
        </p:nvSpPr>
        <p:spPr bwMode="auto">
          <a:xfrm flipH="1" flipV="1">
            <a:off x="3883025" y="4086225"/>
            <a:ext cx="1588" cy="1143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7" name="Line 30"/>
          <p:cNvSpPr>
            <a:spLocks noChangeShapeType="1"/>
          </p:cNvSpPr>
          <p:nvPr/>
        </p:nvSpPr>
        <p:spPr bwMode="auto">
          <a:xfrm flipH="1" flipV="1">
            <a:off x="3871913" y="2255838"/>
            <a:ext cx="1587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8" name="Oval 31"/>
          <p:cNvSpPr>
            <a:spLocks noChangeArrowheads="1"/>
          </p:cNvSpPr>
          <p:nvPr/>
        </p:nvSpPr>
        <p:spPr bwMode="auto">
          <a:xfrm>
            <a:off x="1230313" y="3887788"/>
            <a:ext cx="49212" cy="8255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29" name="Oval 32"/>
          <p:cNvSpPr>
            <a:spLocks noChangeArrowheads="1"/>
          </p:cNvSpPr>
          <p:nvPr/>
        </p:nvSpPr>
        <p:spPr bwMode="auto">
          <a:xfrm>
            <a:off x="3851275" y="4032250"/>
            <a:ext cx="49213" cy="8255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30" name="Text Box 33"/>
          <p:cNvSpPr txBox="1">
            <a:spLocks noChangeArrowheads="1"/>
          </p:cNvSpPr>
          <p:nvPr/>
        </p:nvSpPr>
        <p:spPr bwMode="auto">
          <a:xfrm>
            <a:off x="1146175" y="4271963"/>
            <a:ext cx="19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</a:p>
        </p:txBody>
      </p:sp>
      <p:sp>
        <p:nvSpPr>
          <p:cNvPr id="76831" name="Text Box 34"/>
          <p:cNvSpPr txBox="1">
            <a:spLocks noChangeArrowheads="1"/>
          </p:cNvSpPr>
          <p:nvPr/>
        </p:nvSpPr>
        <p:spPr bwMode="auto">
          <a:xfrm>
            <a:off x="3741738" y="4271963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</a:p>
        </p:txBody>
      </p:sp>
      <p:sp>
        <p:nvSpPr>
          <p:cNvPr id="131107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4470400" y="1822450"/>
            <a:ext cx="4673600" cy="3619500"/>
          </a:xfrm>
          <a:noFill/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he-IL" sz="2400" smtClean="0"/>
              <a:t>The two camera planes are coplanar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/>
              <a:t>The two optical axes are parallel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/>
              <a:t>The two focal lengths are identical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/>
              <a:t>The fixation point lies at infinity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>
                <a:solidFill>
                  <a:srgbClr val="008000"/>
                </a:solidFill>
              </a:rPr>
              <a:t>The correspondence is given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he-IL" sz="2400" smtClean="0"/>
              <a:t> </a:t>
            </a:r>
          </a:p>
        </p:txBody>
      </p:sp>
      <p:sp>
        <p:nvSpPr>
          <p:cNvPr id="76833" name="Text Box 8"/>
          <p:cNvSpPr txBox="1">
            <a:spLocks noChangeArrowheads="1"/>
          </p:cNvSpPr>
          <p:nvPr/>
        </p:nvSpPr>
        <p:spPr bwMode="auto">
          <a:xfrm>
            <a:off x="3746500" y="494665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34" name="Text Box 22"/>
          <p:cNvSpPr txBox="1">
            <a:spLocks noChangeArrowheads="1"/>
          </p:cNvSpPr>
          <p:nvPr/>
        </p:nvSpPr>
        <p:spPr bwMode="auto">
          <a:xfrm>
            <a:off x="1385888" y="4727575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769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6883D9A-6779-4F97-8E1D-11FB2EA684D8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27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4157663" y="2511425"/>
            <a:ext cx="2900362" cy="2365375"/>
            <a:chOff x="2624" y="1570"/>
            <a:chExt cx="1827" cy="1490"/>
          </a:xfrm>
        </p:grpSpPr>
        <p:sp>
          <p:nvSpPr>
            <p:cNvPr id="80936" name="Freeform 85"/>
            <p:cNvSpPr>
              <a:spLocks/>
            </p:cNvSpPr>
            <p:nvPr/>
          </p:nvSpPr>
          <p:spPr bwMode="auto">
            <a:xfrm>
              <a:off x="2624" y="1570"/>
              <a:ext cx="1827" cy="1490"/>
            </a:xfrm>
            <a:custGeom>
              <a:avLst/>
              <a:gdLst>
                <a:gd name="T0" fmla="*/ 475 w 1843"/>
                <a:gd name="T1" fmla="*/ 0 h 1506"/>
                <a:gd name="T2" fmla="*/ 0 w 1843"/>
                <a:gd name="T3" fmla="*/ 1377 h 1506"/>
                <a:gd name="T4" fmla="*/ 1719 w 1843"/>
                <a:gd name="T5" fmla="*/ 1383 h 1506"/>
                <a:gd name="T6" fmla="*/ 475 w 1843"/>
                <a:gd name="T7" fmla="*/ 0 h 15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3"/>
                <a:gd name="T13" fmla="*/ 0 h 1506"/>
                <a:gd name="T14" fmla="*/ 1843 w 1843"/>
                <a:gd name="T15" fmla="*/ 1506 h 15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3" h="1506">
                  <a:moveTo>
                    <a:pt x="507" y="0"/>
                  </a:moveTo>
                  <a:lnTo>
                    <a:pt x="0" y="1500"/>
                  </a:lnTo>
                  <a:lnTo>
                    <a:pt x="1843" y="1506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33CC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0937" name="Text Box 86"/>
            <p:cNvSpPr txBox="1">
              <a:spLocks noChangeArrowheads="1"/>
            </p:cNvSpPr>
            <p:nvPr/>
          </p:nvSpPr>
          <p:spPr bwMode="auto">
            <a:xfrm>
              <a:off x="3083" y="2436"/>
              <a:ext cx="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000" b="1">
                  <a:solidFill>
                    <a:srgbClr val="FF0000"/>
                  </a:solidFill>
                  <a:latin typeface="Times New Roman (Hebrew)" panose="02020603050405020304" pitchFamily="18" charset="0"/>
                </a:rPr>
                <a:t>Z-f</a:t>
              </a:r>
              <a:endParaRPr kumimoji="0" lang="en-US" altLang="he-IL" sz="1600">
                <a:solidFill>
                  <a:srgbClr val="FF0000"/>
                </a:solidFill>
                <a:latin typeface="Times New Roman (Hebrew)" panose="02020603050405020304" pitchFamily="18" charset="0"/>
              </a:endParaRPr>
            </a:p>
          </p:txBody>
        </p:sp>
      </p:grpSp>
      <p:sp>
        <p:nvSpPr>
          <p:cNvPr id="98378" name="Freeform 74"/>
          <p:cNvSpPr>
            <a:spLocks/>
          </p:cNvSpPr>
          <p:nvPr/>
        </p:nvSpPr>
        <p:spPr bwMode="auto">
          <a:xfrm>
            <a:off x="3948113" y="2513013"/>
            <a:ext cx="3584575" cy="2935287"/>
          </a:xfrm>
          <a:custGeom>
            <a:avLst/>
            <a:gdLst>
              <a:gd name="T0" fmla="*/ 2147483646 w 2258"/>
              <a:gd name="T1" fmla="*/ 0 h 1849"/>
              <a:gd name="T2" fmla="*/ 0 w 2258"/>
              <a:gd name="T3" fmla="*/ 2147483646 h 1849"/>
              <a:gd name="T4" fmla="*/ 2147483646 w 2258"/>
              <a:gd name="T5" fmla="*/ 2147483646 h 1849"/>
              <a:gd name="T6" fmla="*/ 2147483646 w 2258"/>
              <a:gd name="T7" fmla="*/ 0 h 1849"/>
              <a:gd name="T8" fmla="*/ 0 60000 65536"/>
              <a:gd name="T9" fmla="*/ 0 60000 65536"/>
              <a:gd name="T10" fmla="*/ 0 60000 65536"/>
              <a:gd name="T11" fmla="*/ 0 60000 65536"/>
              <a:gd name="T12" fmla="*/ 0 w 2258"/>
              <a:gd name="T13" fmla="*/ 0 h 1849"/>
              <a:gd name="T14" fmla="*/ 2258 w 2258"/>
              <a:gd name="T15" fmla="*/ 1849 h 18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58" h="1849">
                <a:moveTo>
                  <a:pt x="649" y="0"/>
                </a:moveTo>
                <a:lnTo>
                  <a:pt x="0" y="1849"/>
                </a:lnTo>
                <a:lnTo>
                  <a:pt x="2258" y="1838"/>
                </a:lnTo>
                <a:lnTo>
                  <a:pt x="649" y="0"/>
                </a:lnTo>
                <a:close/>
              </a:path>
            </a:pathLst>
          </a:custGeom>
          <a:solidFill>
            <a:srgbClr val="66CCFF">
              <a:alpha val="50195"/>
            </a:srgbClr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09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the Depth from Disparity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3089275"/>
            <a:ext cx="3883025" cy="14509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 smtClean="0">
                <a:solidFill>
                  <a:srgbClr val="990099"/>
                </a:solidFill>
              </a:rPr>
              <a:t>The disparity: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	</a:t>
            </a:r>
            <a:r>
              <a:rPr lang="en-US" altLang="he-IL" i="1" smtClean="0">
                <a:solidFill>
                  <a:srgbClr val="008000"/>
                </a:solidFill>
              </a:rPr>
              <a:t>d </a:t>
            </a:r>
            <a:r>
              <a:rPr lang="en-US" altLang="he-IL" smtClean="0">
                <a:solidFill>
                  <a:srgbClr val="008000"/>
                </a:solidFill>
              </a:rPr>
              <a:t>=x</a:t>
            </a:r>
            <a:r>
              <a:rPr lang="en-US" altLang="he-IL" baseline="-25000" smtClean="0">
                <a:solidFill>
                  <a:srgbClr val="008000"/>
                </a:solidFill>
              </a:rPr>
              <a:t>l</a:t>
            </a:r>
            <a:r>
              <a:rPr lang="en-US" altLang="he-IL" smtClean="0">
                <a:solidFill>
                  <a:srgbClr val="008000"/>
                </a:solidFill>
              </a:rPr>
              <a:t>-x</a:t>
            </a:r>
            <a:r>
              <a:rPr lang="en-US" altLang="he-IL" baseline="-25000" smtClean="0">
                <a:solidFill>
                  <a:srgbClr val="008000"/>
                </a:solidFill>
              </a:rPr>
              <a:t>r</a:t>
            </a: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</p:txBody>
      </p:sp>
      <p:sp>
        <p:nvSpPr>
          <p:cNvPr id="80904" name="Line 47"/>
          <p:cNvSpPr>
            <a:spLocks noChangeShapeType="1"/>
          </p:cNvSpPr>
          <p:nvPr/>
        </p:nvSpPr>
        <p:spPr bwMode="auto">
          <a:xfrm>
            <a:off x="3387725" y="4867275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05" name="Text Box 48"/>
          <p:cNvSpPr txBox="1">
            <a:spLocks noChangeArrowheads="1"/>
          </p:cNvSpPr>
          <p:nvPr/>
        </p:nvSpPr>
        <p:spPr bwMode="auto">
          <a:xfrm>
            <a:off x="3625850" y="5459413"/>
            <a:ext cx="527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cop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06" name="Text Box 49"/>
          <p:cNvSpPr txBox="1">
            <a:spLocks noChangeArrowheads="1"/>
          </p:cNvSpPr>
          <p:nvPr/>
        </p:nvSpPr>
        <p:spPr bwMode="auto">
          <a:xfrm>
            <a:off x="7324725" y="5459413"/>
            <a:ext cx="550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cop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07" name="Oval 50"/>
          <p:cNvSpPr>
            <a:spLocks noChangeArrowheads="1"/>
          </p:cNvSpPr>
          <p:nvPr/>
        </p:nvSpPr>
        <p:spPr bwMode="auto">
          <a:xfrm>
            <a:off x="3865563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08" name="Line 51"/>
          <p:cNvSpPr>
            <a:spLocks noChangeShapeType="1"/>
          </p:cNvSpPr>
          <p:nvPr/>
        </p:nvSpPr>
        <p:spPr bwMode="auto">
          <a:xfrm>
            <a:off x="6762750" y="4878388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09" name="Oval 52"/>
          <p:cNvSpPr>
            <a:spLocks noChangeArrowheads="1"/>
          </p:cNvSpPr>
          <p:nvPr/>
        </p:nvSpPr>
        <p:spPr bwMode="auto">
          <a:xfrm>
            <a:off x="7443788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0" name="Line 53"/>
          <p:cNvSpPr>
            <a:spLocks noChangeShapeType="1"/>
          </p:cNvSpPr>
          <p:nvPr/>
        </p:nvSpPr>
        <p:spPr bwMode="auto">
          <a:xfrm flipV="1">
            <a:off x="3919538" y="2501900"/>
            <a:ext cx="0" cy="2859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11" name="Line 54"/>
          <p:cNvSpPr>
            <a:spLocks noChangeShapeType="1"/>
          </p:cNvSpPr>
          <p:nvPr/>
        </p:nvSpPr>
        <p:spPr bwMode="auto">
          <a:xfrm flipV="1">
            <a:off x="7508875" y="2474913"/>
            <a:ext cx="0" cy="28590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98359" name="AutoShape 55"/>
          <p:cNvSpPr>
            <a:spLocks noChangeArrowheads="1"/>
          </p:cNvSpPr>
          <p:nvPr/>
        </p:nvSpPr>
        <p:spPr bwMode="auto">
          <a:xfrm>
            <a:off x="4799013" y="2381250"/>
            <a:ext cx="341312" cy="179388"/>
          </a:xfrm>
          <a:prstGeom prst="star5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0913" name="Line 56"/>
          <p:cNvSpPr>
            <a:spLocks noChangeShapeType="1"/>
          </p:cNvSpPr>
          <p:nvPr/>
        </p:nvSpPr>
        <p:spPr bwMode="auto">
          <a:xfrm flipH="1">
            <a:off x="3932238" y="2536825"/>
            <a:ext cx="1031875" cy="2924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14" name="Line 57"/>
          <p:cNvSpPr>
            <a:spLocks noChangeShapeType="1"/>
          </p:cNvSpPr>
          <p:nvPr/>
        </p:nvSpPr>
        <p:spPr bwMode="auto">
          <a:xfrm>
            <a:off x="5013325" y="2509838"/>
            <a:ext cx="2495550" cy="29130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15" name="Oval 58"/>
          <p:cNvSpPr>
            <a:spLocks noChangeArrowheads="1"/>
          </p:cNvSpPr>
          <p:nvPr/>
        </p:nvSpPr>
        <p:spPr bwMode="auto">
          <a:xfrm>
            <a:off x="7007225" y="4829175"/>
            <a:ext cx="119063" cy="9842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6" name="Oval 59"/>
          <p:cNvSpPr>
            <a:spLocks noChangeArrowheads="1"/>
          </p:cNvSpPr>
          <p:nvPr/>
        </p:nvSpPr>
        <p:spPr bwMode="auto">
          <a:xfrm>
            <a:off x="4098925" y="4789488"/>
            <a:ext cx="119063" cy="9842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7" name="Oval 60"/>
          <p:cNvSpPr>
            <a:spLocks noChangeArrowheads="1"/>
          </p:cNvSpPr>
          <p:nvPr/>
        </p:nvSpPr>
        <p:spPr bwMode="auto">
          <a:xfrm>
            <a:off x="3835400" y="4787900"/>
            <a:ext cx="119063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8" name="Oval 61"/>
          <p:cNvSpPr>
            <a:spLocks noChangeArrowheads="1"/>
          </p:cNvSpPr>
          <p:nvPr/>
        </p:nvSpPr>
        <p:spPr bwMode="auto">
          <a:xfrm>
            <a:off x="7448550" y="4826000"/>
            <a:ext cx="119063" cy="100013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9" name="Text Box 62"/>
          <p:cNvSpPr txBox="1">
            <a:spLocks noChangeArrowheads="1"/>
          </p:cNvSpPr>
          <p:nvPr/>
        </p:nvSpPr>
        <p:spPr bwMode="auto">
          <a:xfrm>
            <a:off x="3840163" y="4554538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rgbClr val="FF0000"/>
                </a:solidFill>
                <a:latin typeface="Times New Roman (Hebrew)" panose="02020603050405020304" pitchFamily="18" charset="0"/>
              </a:rPr>
              <a:t>x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0" name="Text Box 63"/>
          <p:cNvSpPr txBox="1">
            <a:spLocks noChangeArrowheads="1"/>
          </p:cNvSpPr>
          <p:nvPr/>
        </p:nvSpPr>
        <p:spPr bwMode="auto">
          <a:xfrm>
            <a:off x="7081838" y="4584700"/>
            <a:ext cx="347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x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1" name="Text Box 64"/>
          <p:cNvSpPr txBox="1">
            <a:spLocks noChangeArrowheads="1"/>
          </p:cNvSpPr>
          <p:nvPr/>
        </p:nvSpPr>
        <p:spPr bwMode="auto">
          <a:xfrm>
            <a:off x="3986213" y="4838700"/>
            <a:ext cx="446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p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2" name="Text Box 65"/>
          <p:cNvSpPr txBox="1">
            <a:spLocks noChangeArrowheads="1"/>
          </p:cNvSpPr>
          <p:nvPr/>
        </p:nvSpPr>
        <p:spPr bwMode="auto">
          <a:xfrm>
            <a:off x="6875463" y="4906963"/>
            <a:ext cx="474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p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3" name="Text Box 66"/>
          <p:cNvSpPr txBox="1">
            <a:spLocks noChangeArrowheads="1"/>
          </p:cNvSpPr>
          <p:nvPr/>
        </p:nvSpPr>
        <p:spPr bwMode="auto">
          <a:xfrm>
            <a:off x="3330575" y="4867275"/>
            <a:ext cx="395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4" name="Text Box 67"/>
          <p:cNvSpPr txBox="1">
            <a:spLocks noChangeArrowheads="1"/>
          </p:cNvSpPr>
          <p:nvPr/>
        </p:nvSpPr>
        <p:spPr bwMode="auto">
          <a:xfrm>
            <a:off x="7518400" y="4976813"/>
            <a:ext cx="536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f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=</a:t>
            </a: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  <a:r>
              <a:rPr kumimoji="0" lang="en-US" altLang="he-IL" sz="1600" b="1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5" name="Line 68"/>
          <p:cNvSpPr>
            <a:spLocks noChangeShapeType="1"/>
          </p:cNvSpPr>
          <p:nvPr/>
        </p:nvSpPr>
        <p:spPr bwMode="auto">
          <a:xfrm flipV="1">
            <a:off x="3905250" y="5402263"/>
            <a:ext cx="3602038" cy="95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26" name="Text Box 69"/>
          <p:cNvSpPr txBox="1">
            <a:spLocks noChangeArrowheads="1"/>
          </p:cNvSpPr>
          <p:nvPr/>
        </p:nvSpPr>
        <p:spPr bwMode="auto">
          <a:xfrm>
            <a:off x="5327650" y="5175250"/>
            <a:ext cx="441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990099"/>
                </a:solidFill>
                <a:latin typeface="Times New Roman (Hebrew)" panose="02020603050405020304" pitchFamily="18" charset="0"/>
              </a:rPr>
              <a:t>T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7" name="Text Box 71"/>
          <p:cNvSpPr txBox="1">
            <a:spLocks noChangeArrowheads="1"/>
          </p:cNvSpPr>
          <p:nvPr/>
        </p:nvSpPr>
        <p:spPr bwMode="auto">
          <a:xfrm>
            <a:off x="4883150" y="3873500"/>
            <a:ext cx="44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Times New Roman (Hebrew)" panose="02020603050405020304" pitchFamily="18" charset="0"/>
              </a:rPr>
              <a:t>Z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8" name="Text Box 72"/>
          <p:cNvSpPr txBox="1">
            <a:spLocks noChangeArrowheads="1"/>
          </p:cNvSpPr>
          <p:nvPr/>
        </p:nvSpPr>
        <p:spPr bwMode="auto">
          <a:xfrm>
            <a:off x="5081588" y="2020888"/>
            <a:ext cx="45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Times New Roman (Hebrew)" panose="02020603050405020304" pitchFamily="18" charset="0"/>
              </a:rPr>
              <a:t>P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graphicFrame>
        <p:nvGraphicFramePr>
          <p:cNvPr id="80929" name="Object 0"/>
          <p:cNvGraphicFramePr>
            <a:graphicFrameLocks noChangeAspect="1"/>
          </p:cNvGraphicFramePr>
          <p:nvPr/>
        </p:nvGraphicFramePr>
        <p:xfrm>
          <a:off x="523875" y="1925638"/>
          <a:ext cx="22748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9" name="Equation" r:id="rId4" imgW="933579" imgH="390457" progId="Equation.3">
                  <p:embed/>
                </p:oleObj>
              </mc:Choice>
              <mc:Fallback>
                <p:oleObj name="Equation" r:id="rId4" imgW="933579" imgH="3904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925638"/>
                        <a:ext cx="2274888" cy="987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05" name="Object 1"/>
          <p:cNvGraphicFramePr>
            <a:graphicFrameLocks noChangeAspect="1"/>
          </p:cNvGraphicFramePr>
          <p:nvPr/>
        </p:nvGraphicFramePr>
        <p:xfrm>
          <a:off x="685800" y="4633913"/>
          <a:ext cx="136207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60" name="Equation" r:id="rId6" imgW="495424" imgH="362085" progId="Equation.3">
                  <p:embed/>
                </p:oleObj>
              </mc:Choice>
              <mc:Fallback>
                <p:oleObj name="Equation" r:id="rId6" imgW="495424" imgH="362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33913"/>
                        <a:ext cx="1362075" cy="1027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31" name="Line 70"/>
          <p:cNvSpPr>
            <a:spLocks noChangeShapeType="1"/>
          </p:cNvSpPr>
          <p:nvPr/>
        </p:nvSpPr>
        <p:spPr bwMode="auto">
          <a:xfrm>
            <a:off x="4960938" y="2536825"/>
            <a:ext cx="0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32" name="Rectangle 78"/>
          <p:cNvSpPr>
            <a:spLocks noChangeArrowheads="1"/>
          </p:cNvSpPr>
          <p:nvPr/>
        </p:nvSpPr>
        <p:spPr bwMode="auto">
          <a:xfrm>
            <a:off x="3089275" y="4049713"/>
            <a:ext cx="469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FF0000"/>
                </a:solidFill>
                <a:latin typeface="Times New Roman (Hebrew)" panose="02020603050405020304" pitchFamily="18" charset="0"/>
              </a:rPr>
              <a:t>O</a:t>
            </a:r>
            <a:r>
              <a:rPr kumimoji="0" lang="en-US" altLang="he-IL" sz="20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</a:p>
        </p:txBody>
      </p:sp>
      <p:sp>
        <p:nvSpPr>
          <p:cNvPr id="80933" name="Rectangle 79"/>
          <p:cNvSpPr>
            <a:spLocks noChangeArrowheads="1"/>
          </p:cNvSpPr>
          <p:nvPr/>
        </p:nvSpPr>
        <p:spPr bwMode="auto">
          <a:xfrm>
            <a:off x="7813675" y="4233863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008000"/>
                </a:solidFill>
                <a:latin typeface="Times New Roman (Hebrew)" panose="02020603050405020304" pitchFamily="18" charset="0"/>
              </a:rPr>
              <a:t>O</a:t>
            </a:r>
            <a:r>
              <a:rPr kumimoji="0" lang="en-US" altLang="he-IL" sz="2000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2000">
              <a:solidFill>
                <a:srgbClr val="008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34" name="Line 80"/>
          <p:cNvSpPr>
            <a:spLocks noChangeShapeType="1"/>
          </p:cNvSpPr>
          <p:nvPr/>
        </p:nvSpPr>
        <p:spPr bwMode="auto">
          <a:xfrm>
            <a:off x="3546475" y="4491038"/>
            <a:ext cx="233363" cy="2428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0935" name="Line 81"/>
          <p:cNvSpPr>
            <a:spLocks noChangeShapeType="1"/>
          </p:cNvSpPr>
          <p:nvPr/>
        </p:nvSpPr>
        <p:spPr bwMode="auto">
          <a:xfrm flipH="1">
            <a:off x="7589838" y="4572000"/>
            <a:ext cx="314325" cy="203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extLst/>
          </p:nvPr>
        </p:nvGraphicFramePr>
        <p:xfrm>
          <a:off x="604837" y="5797751"/>
          <a:ext cx="48037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61" name="Equation" r:id="rId8" imgW="2641600" imgH="444500" progId="Equation.3">
                  <p:embed/>
                </p:oleObj>
              </mc:Choice>
              <mc:Fallback>
                <p:oleObj name="Equation" r:id="rId8" imgW="2641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" y="5797751"/>
                        <a:ext cx="4803775" cy="87471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20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BB4B19A-AC08-4E60-91DD-7EF5542F0090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28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99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General Case Triangulation</a:t>
            </a:r>
          </a:p>
        </p:txBody>
      </p:sp>
      <p:grpSp>
        <p:nvGrpSpPr>
          <p:cNvPr id="84997" name="Group 44"/>
          <p:cNvGrpSpPr>
            <a:grpSpLocks/>
          </p:cNvGrpSpPr>
          <p:nvPr/>
        </p:nvGrpSpPr>
        <p:grpSpPr bwMode="auto">
          <a:xfrm>
            <a:off x="423863" y="1946275"/>
            <a:ext cx="8375650" cy="3968750"/>
            <a:chOff x="267" y="1226"/>
            <a:chExt cx="5276" cy="2500"/>
          </a:xfrm>
        </p:grpSpPr>
        <p:sp>
          <p:nvSpPr>
            <p:cNvPr id="85000" name="Text Box 45"/>
            <p:cNvSpPr txBox="1">
              <a:spLocks noChangeArrowheads="1"/>
            </p:cNvSpPr>
            <p:nvPr/>
          </p:nvSpPr>
          <p:spPr bwMode="auto">
            <a:xfrm>
              <a:off x="4603" y="1898"/>
              <a:ext cx="9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Right  Image</a:t>
              </a:r>
            </a:p>
          </p:txBody>
        </p:sp>
        <p:sp>
          <p:nvSpPr>
            <p:cNvPr id="85001" name="Rectangle 46" descr="Recycled paper"/>
            <p:cNvSpPr>
              <a:spLocks noChangeArrowheads="1"/>
            </p:cNvSpPr>
            <p:nvPr/>
          </p:nvSpPr>
          <p:spPr bwMode="auto">
            <a:xfrm rot="5400000">
              <a:off x="941" y="1922"/>
              <a:ext cx="1488" cy="1152"/>
            </a:xfrm>
            <a:prstGeom prst="parallelogram">
              <a:avLst>
                <a:gd name="adj" fmla="val 32292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Clr>
                  <a:schemeClr val="accent2"/>
                </a:buClr>
                <a:buFont typeface="Monotype Sorts" pitchFamily="2" charset="2"/>
                <a:buChar char="z"/>
              </a:pPr>
              <a:endParaRPr lang="en-US" altLang="en-US"/>
            </a:p>
          </p:txBody>
        </p:sp>
        <p:sp>
          <p:nvSpPr>
            <p:cNvPr id="85002" name="AutoShape 47" descr="Recycled paper"/>
            <p:cNvSpPr>
              <a:spLocks noChangeArrowheads="1"/>
            </p:cNvSpPr>
            <p:nvPr/>
          </p:nvSpPr>
          <p:spPr bwMode="auto">
            <a:xfrm rot="16200000" flipH="1">
              <a:off x="3366" y="2089"/>
              <a:ext cx="1293" cy="1200"/>
            </a:xfrm>
            <a:prstGeom prst="parallelogram">
              <a:avLst>
                <a:gd name="adj" fmla="val 26937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Clr>
                  <a:schemeClr val="accent2"/>
                </a:buClr>
                <a:buFont typeface="Monotype Sorts" pitchFamily="2" charset="2"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5003" name="Text Box 48"/>
            <p:cNvSpPr txBox="1">
              <a:spLocks noChangeArrowheads="1"/>
            </p:cNvSpPr>
            <p:nvPr/>
          </p:nvSpPr>
          <p:spPr bwMode="auto">
            <a:xfrm>
              <a:off x="374" y="3013"/>
              <a:ext cx="3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b="1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+</a:t>
              </a:r>
              <a:endParaRPr kumimoji="0" lang="en-US" altLang="en-US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04" name="Text Box 49"/>
            <p:cNvSpPr txBox="1">
              <a:spLocks noChangeArrowheads="1"/>
            </p:cNvSpPr>
            <p:nvPr/>
          </p:nvSpPr>
          <p:spPr bwMode="auto">
            <a:xfrm>
              <a:off x="4816" y="3065"/>
              <a:ext cx="3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b="1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+</a:t>
              </a:r>
              <a:endParaRPr kumimoji="0" lang="en-US" altLang="en-US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05" name="Line 50"/>
            <p:cNvSpPr>
              <a:spLocks noChangeShapeType="1"/>
            </p:cNvSpPr>
            <p:nvPr/>
          </p:nvSpPr>
          <p:spPr bwMode="auto">
            <a:xfrm flipV="1">
              <a:off x="485" y="2570"/>
              <a:ext cx="1152" cy="5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6" name="Line 51"/>
            <p:cNvSpPr>
              <a:spLocks noChangeShapeType="1"/>
            </p:cNvSpPr>
            <p:nvPr/>
          </p:nvSpPr>
          <p:spPr bwMode="auto">
            <a:xfrm flipV="1">
              <a:off x="2261" y="1370"/>
              <a:ext cx="1440" cy="8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7" name="Line 52"/>
            <p:cNvSpPr>
              <a:spLocks noChangeShapeType="1"/>
            </p:cNvSpPr>
            <p:nvPr/>
          </p:nvSpPr>
          <p:spPr bwMode="auto">
            <a:xfrm>
              <a:off x="2261" y="1226"/>
              <a:ext cx="1440" cy="105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8" name="Line 53"/>
            <p:cNvSpPr>
              <a:spLocks noChangeShapeType="1"/>
            </p:cNvSpPr>
            <p:nvPr/>
          </p:nvSpPr>
          <p:spPr bwMode="auto">
            <a:xfrm flipH="1" flipV="1">
              <a:off x="4181" y="2618"/>
              <a:ext cx="816" cy="62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9" name="Oval 54"/>
            <p:cNvSpPr>
              <a:spLocks noChangeArrowheads="1"/>
            </p:cNvSpPr>
            <p:nvPr/>
          </p:nvSpPr>
          <p:spPr bwMode="auto">
            <a:xfrm>
              <a:off x="1589" y="2570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0" name="Oval 55"/>
            <p:cNvSpPr>
              <a:spLocks noChangeArrowheads="1"/>
            </p:cNvSpPr>
            <p:nvPr/>
          </p:nvSpPr>
          <p:spPr bwMode="auto">
            <a:xfrm>
              <a:off x="4133" y="2570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1" name="Oval 56"/>
            <p:cNvSpPr>
              <a:spLocks noChangeArrowheads="1"/>
            </p:cNvSpPr>
            <p:nvPr/>
          </p:nvSpPr>
          <p:spPr bwMode="auto">
            <a:xfrm>
              <a:off x="2981" y="1754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2" name="Text Box 57"/>
            <p:cNvSpPr txBox="1">
              <a:spLocks noChangeArrowheads="1"/>
            </p:cNvSpPr>
            <p:nvPr/>
          </p:nvSpPr>
          <p:spPr bwMode="auto">
            <a:xfrm>
              <a:off x="3184" y="1658"/>
              <a:ext cx="8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Object Point</a:t>
              </a:r>
            </a:p>
          </p:txBody>
        </p:sp>
        <p:sp>
          <p:nvSpPr>
            <p:cNvPr id="85013" name="Text Box 58"/>
            <p:cNvSpPr txBox="1">
              <a:spLocks noChangeArrowheads="1"/>
            </p:cNvSpPr>
            <p:nvPr/>
          </p:nvSpPr>
          <p:spPr bwMode="auto">
            <a:xfrm>
              <a:off x="267" y="189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Left Image</a:t>
              </a:r>
            </a:p>
          </p:txBody>
        </p:sp>
        <p:sp>
          <p:nvSpPr>
            <p:cNvPr id="85014" name="Text Box 59"/>
            <p:cNvSpPr txBox="1">
              <a:spLocks noChangeArrowheads="1"/>
            </p:cNvSpPr>
            <p:nvPr/>
          </p:nvSpPr>
          <p:spPr bwMode="auto">
            <a:xfrm>
              <a:off x="4337" y="3495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5" name="Line 60"/>
            <p:cNvSpPr>
              <a:spLocks noChangeShapeType="1"/>
            </p:cNvSpPr>
            <p:nvPr/>
          </p:nvSpPr>
          <p:spPr bwMode="auto">
            <a:xfrm flipV="1">
              <a:off x="497" y="3191"/>
              <a:ext cx="1693" cy="3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16" name="Freeform 61"/>
            <p:cNvSpPr>
              <a:spLocks/>
            </p:cNvSpPr>
            <p:nvPr/>
          </p:nvSpPr>
          <p:spPr bwMode="auto">
            <a:xfrm>
              <a:off x="833" y="2954"/>
              <a:ext cx="224" cy="240"/>
            </a:xfrm>
            <a:custGeom>
              <a:avLst/>
              <a:gdLst>
                <a:gd name="T0" fmla="*/ 0 w 224"/>
                <a:gd name="T1" fmla="*/ 0 h 240"/>
                <a:gd name="T2" fmla="*/ 192 w 224"/>
                <a:gd name="T3" fmla="*/ 96 h 240"/>
                <a:gd name="T4" fmla="*/ 192 w 224"/>
                <a:gd name="T5" fmla="*/ 240 h 240"/>
                <a:gd name="T6" fmla="*/ 0 60000 65536"/>
                <a:gd name="T7" fmla="*/ 0 60000 65536"/>
                <a:gd name="T8" fmla="*/ 0 60000 65536"/>
                <a:gd name="T9" fmla="*/ 0 w 224"/>
                <a:gd name="T10" fmla="*/ 0 h 240"/>
                <a:gd name="T11" fmla="*/ 224 w 22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" h="240">
                  <a:moveTo>
                    <a:pt x="0" y="0"/>
                  </a:moveTo>
                  <a:cubicBezTo>
                    <a:pt x="80" y="28"/>
                    <a:pt x="160" y="56"/>
                    <a:pt x="192" y="96"/>
                  </a:cubicBezTo>
                  <a:cubicBezTo>
                    <a:pt x="224" y="136"/>
                    <a:pt x="208" y="188"/>
                    <a:pt x="192" y="240"/>
                  </a:cubicBezTo>
                </a:path>
              </a:pathLst>
            </a:custGeom>
            <a:noFill/>
            <a:ln w="19050" cap="sq" cmpd="sng">
              <a:solidFill>
                <a:srgbClr val="66CC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17" name="Freeform 62"/>
            <p:cNvSpPr>
              <a:spLocks/>
            </p:cNvSpPr>
            <p:nvPr/>
          </p:nvSpPr>
          <p:spPr bwMode="auto">
            <a:xfrm>
              <a:off x="4561" y="3002"/>
              <a:ext cx="112" cy="240"/>
            </a:xfrm>
            <a:custGeom>
              <a:avLst/>
              <a:gdLst>
                <a:gd name="T0" fmla="*/ 112 w 112"/>
                <a:gd name="T1" fmla="*/ 0 h 240"/>
                <a:gd name="T2" fmla="*/ 16 w 112"/>
                <a:gd name="T3" fmla="*/ 96 h 240"/>
                <a:gd name="T4" fmla="*/ 16 w 112"/>
                <a:gd name="T5" fmla="*/ 240 h 240"/>
                <a:gd name="T6" fmla="*/ 0 60000 65536"/>
                <a:gd name="T7" fmla="*/ 0 60000 65536"/>
                <a:gd name="T8" fmla="*/ 0 60000 65536"/>
                <a:gd name="T9" fmla="*/ 0 w 112"/>
                <a:gd name="T10" fmla="*/ 0 h 240"/>
                <a:gd name="T11" fmla="*/ 112 w 11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240">
                  <a:moveTo>
                    <a:pt x="112" y="0"/>
                  </a:moveTo>
                  <a:cubicBezTo>
                    <a:pt x="72" y="28"/>
                    <a:pt x="32" y="56"/>
                    <a:pt x="16" y="96"/>
                  </a:cubicBezTo>
                  <a:cubicBezTo>
                    <a:pt x="0" y="136"/>
                    <a:pt x="8" y="188"/>
                    <a:pt x="16" y="240"/>
                  </a:cubicBezTo>
                </a:path>
              </a:pathLst>
            </a:custGeom>
            <a:noFill/>
            <a:ln w="28575" cap="sq" cmpd="sng">
              <a:solidFill>
                <a:srgbClr val="66CC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18" name="Text Box 63"/>
            <p:cNvSpPr txBox="1">
              <a:spLocks noChangeArrowheads="1"/>
            </p:cNvSpPr>
            <p:nvPr/>
          </p:nvSpPr>
          <p:spPr bwMode="auto">
            <a:xfrm>
              <a:off x="545" y="2954"/>
              <a:ext cx="3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solidFill>
                    <a:srgbClr val="66CCFF"/>
                  </a:solidFill>
                  <a:latin typeface="Symbol" panose="05050102010706020507" pitchFamily="18" charset="2"/>
                </a:rPr>
                <a:t>a</a:t>
              </a:r>
              <a:endParaRPr kumimoji="0" lang="en-US" altLang="he-IL" sz="2400">
                <a:solidFill>
                  <a:schemeClr val="tx1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85019" name="Text Box 64"/>
            <p:cNvSpPr txBox="1">
              <a:spLocks noChangeArrowheads="1"/>
            </p:cNvSpPr>
            <p:nvPr/>
          </p:nvSpPr>
          <p:spPr bwMode="auto">
            <a:xfrm>
              <a:off x="4529" y="3002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400">
                  <a:solidFill>
                    <a:srgbClr val="66CCFF"/>
                  </a:solidFill>
                  <a:latin typeface="Symbol" panose="05050102010706020507" pitchFamily="18" charset="2"/>
                </a:rPr>
                <a:t>b</a:t>
              </a:r>
              <a:endParaRPr kumimoji="0" lang="en-US" altLang="he-IL" sz="2400">
                <a:solidFill>
                  <a:schemeClr val="tx1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85020" name="Line 65"/>
            <p:cNvSpPr>
              <a:spLocks noChangeShapeType="1"/>
            </p:cNvSpPr>
            <p:nvPr/>
          </p:nvSpPr>
          <p:spPr bwMode="auto">
            <a:xfrm flipV="1">
              <a:off x="3556" y="3184"/>
              <a:ext cx="1335" cy="16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21" name="Line 66"/>
            <p:cNvSpPr>
              <a:spLocks noChangeShapeType="1"/>
            </p:cNvSpPr>
            <p:nvPr/>
          </p:nvSpPr>
          <p:spPr bwMode="auto">
            <a:xfrm>
              <a:off x="2264" y="3195"/>
              <a:ext cx="1148" cy="3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22" name="Text Box 67"/>
            <p:cNvSpPr txBox="1">
              <a:spLocks noChangeArrowheads="1"/>
            </p:cNvSpPr>
            <p:nvPr/>
          </p:nvSpPr>
          <p:spPr bwMode="auto">
            <a:xfrm>
              <a:off x="297" y="3208"/>
              <a:ext cx="3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0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Cop</a:t>
              </a:r>
              <a:endPara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3" name="Text Box 68"/>
            <p:cNvSpPr txBox="1">
              <a:spLocks noChangeArrowheads="1"/>
            </p:cNvSpPr>
            <p:nvPr/>
          </p:nvSpPr>
          <p:spPr bwMode="auto">
            <a:xfrm>
              <a:off x="4775" y="3262"/>
              <a:ext cx="3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0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Cop</a:t>
              </a:r>
              <a:endPara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4" name="Line 69"/>
            <p:cNvSpPr>
              <a:spLocks noChangeShapeType="1"/>
            </p:cNvSpPr>
            <p:nvPr/>
          </p:nvSpPr>
          <p:spPr bwMode="auto">
            <a:xfrm flipV="1">
              <a:off x="482" y="2533"/>
              <a:ext cx="723" cy="62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25" name="Line 70"/>
            <p:cNvSpPr>
              <a:spLocks noChangeShapeType="1"/>
            </p:cNvSpPr>
            <p:nvPr/>
          </p:nvSpPr>
          <p:spPr bwMode="auto">
            <a:xfrm>
              <a:off x="4062" y="2986"/>
              <a:ext cx="875" cy="22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26" name="Text Box 71"/>
            <p:cNvSpPr txBox="1">
              <a:spLocks noChangeArrowheads="1"/>
            </p:cNvSpPr>
            <p:nvPr/>
          </p:nvSpPr>
          <p:spPr bwMode="auto">
            <a:xfrm>
              <a:off x="981" y="2446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4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O</a:t>
              </a:r>
              <a:endParaRPr kumimoji="0" lang="en-US" altLang="he-IL" sz="12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7" name="Text Box 72"/>
            <p:cNvSpPr txBox="1">
              <a:spLocks noChangeArrowheads="1"/>
            </p:cNvSpPr>
            <p:nvPr/>
          </p:nvSpPr>
          <p:spPr bwMode="auto">
            <a:xfrm>
              <a:off x="3863" y="2947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4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O</a:t>
              </a:r>
              <a:endParaRPr kumimoji="0" lang="en-US" altLang="he-IL" sz="12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8" name="Line 73"/>
            <p:cNvSpPr>
              <a:spLocks noChangeShapeType="1"/>
            </p:cNvSpPr>
            <p:nvPr/>
          </p:nvSpPr>
          <p:spPr bwMode="auto">
            <a:xfrm>
              <a:off x="4067" y="2909"/>
              <a:ext cx="65" cy="2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29" name="Line 74"/>
            <p:cNvSpPr>
              <a:spLocks noChangeShapeType="1"/>
            </p:cNvSpPr>
            <p:nvPr/>
          </p:nvSpPr>
          <p:spPr bwMode="auto">
            <a:xfrm>
              <a:off x="4132" y="2933"/>
              <a:ext cx="18" cy="7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30" name="Line 75"/>
            <p:cNvSpPr>
              <a:spLocks noChangeShapeType="1"/>
            </p:cNvSpPr>
            <p:nvPr/>
          </p:nvSpPr>
          <p:spPr bwMode="auto">
            <a:xfrm>
              <a:off x="1123" y="2592"/>
              <a:ext cx="88" cy="5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31" name="Line 76"/>
            <p:cNvSpPr>
              <a:spLocks noChangeShapeType="1"/>
            </p:cNvSpPr>
            <p:nvPr/>
          </p:nvSpPr>
          <p:spPr bwMode="auto">
            <a:xfrm flipV="1">
              <a:off x="1205" y="2586"/>
              <a:ext cx="59" cy="5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4998" name="TextBox 37"/>
          <p:cNvSpPr txBox="1">
            <a:spLocks noChangeArrowheads="1"/>
          </p:cNvSpPr>
          <p:nvPr/>
        </p:nvSpPr>
        <p:spPr bwMode="auto">
          <a:xfrm>
            <a:off x="2057400" y="5486400"/>
            <a:ext cx="4894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 dirty="0">
                <a:solidFill>
                  <a:schemeClr val="tx1"/>
                </a:solidFill>
                <a:latin typeface="Times New Roman (Hebrew)" panose="02020603050405020304" pitchFamily="18" charset="0"/>
              </a:rPr>
              <a:t>Possible to use trigonometry but </a:t>
            </a:r>
            <a:r>
              <a:rPr kumimoji="0" lang="en-US" altLang="he-IL" sz="2400" dirty="0" smtClean="0">
                <a:solidFill>
                  <a:schemeClr val="tx1"/>
                </a:solidFill>
                <a:latin typeface="Times New Roman (Hebrew)" panose="02020603050405020304" pitchFamily="18" charset="0"/>
              </a:rPr>
              <a:t> projective geometry is nicer &amp; easier</a:t>
            </a:r>
            <a:endParaRPr kumimoji="0" lang="en-US" altLang="he-IL" sz="2400" dirty="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4999" name="Rounded Rectangle 39"/>
          <p:cNvSpPr>
            <a:spLocks noChangeArrowheads="1"/>
          </p:cNvSpPr>
          <p:nvPr/>
        </p:nvSpPr>
        <p:spPr bwMode="auto">
          <a:xfrm>
            <a:off x="2112168" y="5500178"/>
            <a:ext cx="5097463" cy="855662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1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/>
      <p:bldP spid="8499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99FE71-7AD3-4A29-95DD-175BB36EBB8E}" type="slidenum">
              <a:rPr lang="he-IL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5120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120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</a:t>
            </a:r>
          </a:p>
        </p:txBody>
      </p:sp>
      <p:sp>
        <p:nvSpPr>
          <p:cNvPr id="51205" name="Text Box 1039"/>
          <p:cNvSpPr txBox="1">
            <a:spLocks noChangeArrowheads="1"/>
          </p:cNvSpPr>
          <p:nvPr/>
        </p:nvSpPr>
        <p:spPr bwMode="auto">
          <a:xfrm>
            <a:off x="6738938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grpSp>
        <p:nvGrpSpPr>
          <p:cNvPr id="51206" name="Group 1074"/>
          <p:cNvGrpSpPr>
            <a:grpSpLocks/>
          </p:cNvGrpSpPr>
          <p:nvPr/>
        </p:nvGrpSpPr>
        <p:grpSpPr bwMode="auto">
          <a:xfrm>
            <a:off x="3152775" y="3175000"/>
            <a:ext cx="4694238" cy="2725738"/>
            <a:chOff x="1986" y="2000"/>
            <a:chExt cx="2957" cy="1717"/>
          </a:xfrm>
        </p:grpSpPr>
        <p:sp>
          <p:nvSpPr>
            <p:cNvPr id="51210" name="Rectangle 1028" descr="Recycled paper"/>
            <p:cNvSpPr>
              <a:spLocks noChangeArrowheads="1"/>
            </p:cNvSpPr>
            <p:nvPr/>
          </p:nvSpPr>
          <p:spPr bwMode="auto">
            <a:xfrm rot="5400000">
              <a:off x="2421" y="2698"/>
              <a:ext cx="981" cy="591"/>
            </a:xfrm>
            <a:prstGeom prst="parallelogram">
              <a:avLst>
                <a:gd name="adj" fmla="val 41497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</a:pPr>
              <a:endParaRPr kumimoji="1" lang="en-US" altLang="en-US" sz="3200">
                <a:solidFill>
                  <a:srgbClr val="003399"/>
                </a:solidFill>
                <a:latin typeface="Tahoma" pitchFamily="34" charset="0"/>
              </a:endParaRPr>
            </a:p>
          </p:txBody>
        </p:sp>
        <p:sp>
          <p:nvSpPr>
            <p:cNvPr id="51211" name="AutoShape 1029" descr="Recycled paper"/>
            <p:cNvSpPr>
              <a:spLocks noChangeArrowheads="1"/>
            </p:cNvSpPr>
            <p:nvPr/>
          </p:nvSpPr>
          <p:spPr bwMode="auto">
            <a:xfrm rot="16200000" flipH="1">
              <a:off x="3681" y="2811"/>
              <a:ext cx="852" cy="616"/>
            </a:xfrm>
            <a:prstGeom prst="parallelogram">
              <a:avLst>
                <a:gd name="adj" fmla="val 34578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endParaRPr kumimoji="1" lang="en-US" altLang="en-US">
                <a:latin typeface="Tahoma" pitchFamily="34" charset="0"/>
              </a:endParaRPr>
            </a:p>
          </p:txBody>
        </p:sp>
        <p:sp>
          <p:nvSpPr>
            <p:cNvPr id="51212" name="Line 1030"/>
            <p:cNvSpPr>
              <a:spLocks noChangeShapeType="1"/>
            </p:cNvSpPr>
            <p:nvPr/>
          </p:nvSpPr>
          <p:spPr bwMode="auto">
            <a:xfrm flipV="1">
              <a:off x="2296" y="3041"/>
              <a:ext cx="591" cy="3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3" name="Line 1031"/>
            <p:cNvSpPr>
              <a:spLocks noChangeShapeType="1"/>
            </p:cNvSpPr>
            <p:nvPr/>
          </p:nvSpPr>
          <p:spPr bwMode="auto">
            <a:xfrm flipV="1">
              <a:off x="3207" y="2250"/>
              <a:ext cx="740" cy="5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4" name="Line 1032"/>
            <p:cNvSpPr>
              <a:spLocks noChangeShapeType="1"/>
            </p:cNvSpPr>
            <p:nvPr/>
          </p:nvSpPr>
          <p:spPr bwMode="auto">
            <a:xfrm>
              <a:off x="3207" y="2155"/>
              <a:ext cx="740" cy="6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Line 1033"/>
            <p:cNvSpPr>
              <a:spLocks noChangeShapeType="1"/>
            </p:cNvSpPr>
            <p:nvPr/>
          </p:nvSpPr>
          <p:spPr bwMode="auto">
            <a:xfrm flipH="1" flipV="1">
              <a:off x="4193" y="3073"/>
              <a:ext cx="419" cy="41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6" name="Oval 1034"/>
            <p:cNvSpPr>
              <a:spLocks noChangeArrowheads="1"/>
            </p:cNvSpPr>
            <p:nvPr/>
          </p:nvSpPr>
          <p:spPr bwMode="auto">
            <a:xfrm>
              <a:off x="2863" y="3041"/>
              <a:ext cx="24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17" name="Oval 1035"/>
            <p:cNvSpPr>
              <a:spLocks noChangeArrowheads="1"/>
            </p:cNvSpPr>
            <p:nvPr/>
          </p:nvSpPr>
          <p:spPr bwMode="auto">
            <a:xfrm>
              <a:off x="4168" y="3041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18" name="Oval 1036"/>
            <p:cNvSpPr>
              <a:spLocks noChangeArrowheads="1"/>
            </p:cNvSpPr>
            <p:nvPr/>
          </p:nvSpPr>
          <p:spPr bwMode="auto">
            <a:xfrm>
              <a:off x="3577" y="2503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19" name="Text Box 1037"/>
            <p:cNvSpPr txBox="1">
              <a:spLocks noChangeArrowheads="1"/>
            </p:cNvSpPr>
            <p:nvPr/>
          </p:nvSpPr>
          <p:spPr bwMode="auto">
            <a:xfrm>
              <a:off x="3681" y="2440"/>
              <a:ext cx="840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latin typeface="Times New Roman (Hebrew)" pitchFamily="18" charset="0"/>
                </a:rPr>
                <a:t>Object Point</a:t>
              </a:r>
            </a:p>
          </p:txBody>
        </p:sp>
        <p:sp>
          <p:nvSpPr>
            <p:cNvPr id="51220" name="Line 1040"/>
            <p:cNvSpPr>
              <a:spLocks noChangeShapeType="1"/>
            </p:cNvSpPr>
            <p:nvPr/>
          </p:nvSpPr>
          <p:spPr bwMode="auto">
            <a:xfrm flipV="1">
              <a:off x="2302" y="3450"/>
              <a:ext cx="86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1" name="Line 1041"/>
            <p:cNvSpPr>
              <a:spLocks noChangeShapeType="1"/>
            </p:cNvSpPr>
            <p:nvPr/>
          </p:nvSpPr>
          <p:spPr bwMode="auto">
            <a:xfrm flipV="1">
              <a:off x="3872" y="3446"/>
              <a:ext cx="685" cy="10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2" name="Line 1042"/>
            <p:cNvSpPr>
              <a:spLocks noChangeShapeType="1"/>
            </p:cNvSpPr>
            <p:nvPr/>
          </p:nvSpPr>
          <p:spPr bwMode="auto">
            <a:xfrm>
              <a:off x="3209" y="3453"/>
              <a:ext cx="58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3" name="Text Box 1043"/>
            <p:cNvSpPr txBox="1">
              <a:spLocks noChangeArrowheads="1"/>
            </p:cNvSpPr>
            <p:nvPr/>
          </p:nvSpPr>
          <p:spPr bwMode="auto">
            <a:xfrm>
              <a:off x="1986" y="3443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FF0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24" name="Text Box 1044"/>
            <p:cNvSpPr txBox="1">
              <a:spLocks noChangeArrowheads="1"/>
            </p:cNvSpPr>
            <p:nvPr/>
          </p:nvSpPr>
          <p:spPr bwMode="auto">
            <a:xfrm>
              <a:off x="4558" y="3467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008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008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25" name="Line 1045"/>
            <p:cNvSpPr>
              <a:spLocks noChangeShapeType="1"/>
            </p:cNvSpPr>
            <p:nvPr/>
          </p:nvSpPr>
          <p:spPr bwMode="auto">
            <a:xfrm flipV="1">
              <a:off x="2294" y="3017"/>
              <a:ext cx="371" cy="41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6" name="Line 1046"/>
            <p:cNvSpPr>
              <a:spLocks noChangeShapeType="1"/>
            </p:cNvSpPr>
            <p:nvPr/>
          </p:nvSpPr>
          <p:spPr bwMode="auto">
            <a:xfrm>
              <a:off x="4132" y="3315"/>
              <a:ext cx="449" cy="14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Text Box 1047"/>
            <p:cNvSpPr txBox="1">
              <a:spLocks noChangeArrowheads="1"/>
            </p:cNvSpPr>
            <p:nvPr/>
          </p:nvSpPr>
          <p:spPr bwMode="auto">
            <a:xfrm>
              <a:off x="2545" y="295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1228" name="Text Box 1048"/>
            <p:cNvSpPr txBox="1">
              <a:spLocks noChangeArrowheads="1"/>
            </p:cNvSpPr>
            <p:nvPr/>
          </p:nvSpPr>
          <p:spPr bwMode="auto">
            <a:xfrm>
              <a:off x="4024" y="328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1229" name="Line 1049"/>
            <p:cNvSpPr>
              <a:spLocks noChangeShapeType="1"/>
            </p:cNvSpPr>
            <p:nvPr/>
          </p:nvSpPr>
          <p:spPr bwMode="auto">
            <a:xfrm>
              <a:off x="4134" y="3264"/>
              <a:ext cx="34" cy="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0" name="Line 1050"/>
            <p:cNvSpPr>
              <a:spLocks noChangeShapeType="1"/>
            </p:cNvSpPr>
            <p:nvPr/>
          </p:nvSpPr>
          <p:spPr bwMode="auto">
            <a:xfrm>
              <a:off x="4168" y="3280"/>
              <a:ext cx="9" cy="4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1" name="Line 1051"/>
            <p:cNvSpPr>
              <a:spLocks noChangeShapeType="1"/>
            </p:cNvSpPr>
            <p:nvPr/>
          </p:nvSpPr>
          <p:spPr bwMode="auto">
            <a:xfrm>
              <a:off x="2623" y="3055"/>
              <a:ext cx="46" cy="3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2" name="Line 1052"/>
            <p:cNvSpPr>
              <a:spLocks noChangeShapeType="1"/>
            </p:cNvSpPr>
            <p:nvPr/>
          </p:nvSpPr>
          <p:spPr bwMode="auto">
            <a:xfrm flipV="1">
              <a:off x="2665" y="3051"/>
              <a:ext cx="31" cy="3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Text Box 1054"/>
            <p:cNvSpPr txBox="1">
              <a:spLocks noChangeArrowheads="1"/>
            </p:cNvSpPr>
            <p:nvPr/>
          </p:nvSpPr>
          <p:spPr bwMode="auto">
            <a:xfrm>
              <a:off x="2286" y="3038"/>
              <a:ext cx="411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FF0000"/>
                  </a:solidFill>
                  <a:latin typeface="Times New Roman (Hebrew)" pitchFamily="18" charset="0"/>
                </a:rPr>
                <a:t>f</a:t>
              </a:r>
              <a:endParaRPr lang="en-GB" i="1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34" name="Oval 1055"/>
            <p:cNvSpPr>
              <a:spLocks noChangeArrowheads="1"/>
            </p:cNvSpPr>
            <p:nvPr/>
          </p:nvSpPr>
          <p:spPr bwMode="auto">
            <a:xfrm>
              <a:off x="2278" y="3407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35" name="Oval 1056"/>
            <p:cNvSpPr>
              <a:spLocks noChangeArrowheads="1"/>
            </p:cNvSpPr>
            <p:nvPr/>
          </p:nvSpPr>
          <p:spPr bwMode="auto">
            <a:xfrm>
              <a:off x="4572" y="3444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36" name="Text Box 1057"/>
            <p:cNvSpPr txBox="1">
              <a:spLocks noChangeArrowheads="1"/>
            </p:cNvSpPr>
            <p:nvPr/>
          </p:nvSpPr>
          <p:spPr bwMode="auto">
            <a:xfrm>
              <a:off x="2808" y="299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p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37" name="Text Box 1068"/>
            <p:cNvSpPr txBox="1">
              <a:spLocks noChangeArrowheads="1"/>
            </p:cNvSpPr>
            <p:nvPr/>
          </p:nvSpPr>
          <p:spPr bwMode="auto">
            <a:xfrm>
              <a:off x="4098" y="302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q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38" name="Text Box 1070"/>
            <p:cNvSpPr txBox="1">
              <a:spLocks noChangeArrowheads="1"/>
            </p:cNvSpPr>
            <p:nvPr/>
          </p:nvSpPr>
          <p:spPr bwMode="auto">
            <a:xfrm>
              <a:off x="3846" y="2036"/>
              <a:ext cx="41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)</a:t>
              </a:r>
            </a:p>
          </p:txBody>
        </p:sp>
        <p:sp>
          <p:nvSpPr>
            <p:cNvPr id="51239" name="Text Box 1071"/>
            <p:cNvSpPr txBox="1">
              <a:spLocks noChangeArrowheads="1"/>
            </p:cNvSpPr>
            <p:nvPr/>
          </p:nvSpPr>
          <p:spPr bwMode="auto">
            <a:xfrm>
              <a:off x="2970" y="2000"/>
              <a:ext cx="439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sz="2000">
                  <a:solidFill>
                    <a:srgbClr val="008000"/>
                  </a:solidFill>
                  <a:latin typeface="Tahoma" pitchFamily="34" charset="0"/>
                </a:rPr>
                <a:t>Q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)</a:t>
              </a:r>
            </a:p>
          </p:txBody>
        </p:sp>
        <p:sp>
          <p:nvSpPr>
            <p:cNvPr id="51240" name="Text Box 1072"/>
            <p:cNvSpPr txBox="1">
              <a:spLocks noChangeArrowheads="1"/>
            </p:cNvSpPr>
            <p:nvPr/>
          </p:nvSpPr>
          <p:spPr bwMode="auto">
            <a:xfrm>
              <a:off x="3456" y="2593"/>
              <a:ext cx="20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</a:t>
              </a:r>
              <a:endParaRPr kumimoji="1" lang="en-GB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endParaRPr>
            </a:p>
          </p:txBody>
        </p:sp>
      </p:grpSp>
      <p:sp>
        <p:nvSpPr>
          <p:cNvPr id="51207" name="Rectangle 1073"/>
          <p:cNvSpPr>
            <a:spLocks noChangeArrowheads="1"/>
          </p:cNvSpPr>
          <p:nvPr/>
        </p:nvSpPr>
        <p:spPr bwMode="auto">
          <a:xfrm>
            <a:off x="360363" y="1849438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 We are looking for</a:t>
            </a: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US" altLang="he-IL" sz="3200" i="1" dirty="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 such that:</a:t>
            </a:r>
          </a:p>
          <a:p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  </a:t>
            </a:r>
            <a:r>
              <a:rPr kumimoji="1" lang="en-US" altLang="he-IL" sz="3200" i="1" dirty="0" smtClean="0">
                <a:solidFill>
                  <a:srgbClr val="008000"/>
                </a:solidFill>
                <a:latin typeface="Tahoma" pitchFamily="34" charset="0"/>
              </a:rPr>
              <a:t>       </a:t>
            </a:r>
            <a: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  <a:t>     and </a:t>
            </a:r>
            <a:endParaRPr kumimoji="1" lang="en-US" altLang="he-IL" sz="3200" i="1" dirty="0">
              <a:solidFill>
                <a:srgbClr val="008000"/>
              </a:solidFill>
              <a:latin typeface="Tahoma" pitchFamily="34" charset="0"/>
            </a:endParaRPr>
          </a:p>
          <a:p>
            <a:pPr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US" altLang="he-IL" sz="3200" i="1" dirty="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is the </a:t>
            </a:r>
            <a: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  <a:t>intersection</a:t>
            </a:r>
            <a:b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</a:br>
            <a: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  <a:t>   of the two lines</a:t>
            </a:r>
            <a:endParaRPr kumimoji="1" lang="en-US" altLang="he-IL" sz="3200" dirty="0">
              <a:solidFill>
                <a:srgbClr val="003399"/>
              </a:solidFill>
              <a:latin typeface="Tahoma" pitchFamily="34" charset="0"/>
            </a:endParaRPr>
          </a:p>
          <a:p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GB" sz="3200" i="1" dirty="0" smtClean="0">
                <a:solidFill>
                  <a:srgbClr val="008000"/>
                </a:solidFill>
                <a:latin typeface="Tahoma" pitchFamily="34" charset="0"/>
              </a:rPr>
              <a:t>  P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  <a:r>
              <a:rPr kumimoji="1" lang="en-US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Tahoma" pitchFamily="34" charset="0"/>
                <a:sym typeface="Symbol" pitchFamily="18" charset="2"/>
              </a:rPr>
              <a:t>and</a:t>
            </a:r>
            <a:r>
              <a:rPr kumimoji="1" lang="en-US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 i="1" dirty="0">
                <a:solidFill>
                  <a:srgbClr val="008000"/>
                </a:solidFill>
                <a:latin typeface="Tahoma" pitchFamily="34" charset="0"/>
              </a:rPr>
              <a:t>Q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kumimoji="1" lang="en-US" sz="3200" i="1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’</a:t>
            </a:r>
            <a:r>
              <a:rPr kumimoji="1" lang="en-GB" sz="3200" i="1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endParaRPr kumimoji="1" lang="en-US" altLang="he-IL" sz="3200" i="1" dirty="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408627" name="AutoShape 1075"/>
          <p:cNvSpPr>
            <a:spLocks noChangeArrowheads="1"/>
          </p:cNvSpPr>
          <p:nvPr/>
        </p:nvSpPr>
        <p:spPr bwMode="auto">
          <a:xfrm>
            <a:off x="800101" y="5169274"/>
            <a:ext cx="1773237" cy="946150"/>
          </a:xfrm>
          <a:prstGeom prst="wedgeRectCallout">
            <a:avLst>
              <a:gd name="adj1" fmla="val -6491"/>
              <a:gd name="adj2" fmla="val -138926"/>
            </a:avLst>
          </a:prstGeom>
          <a:solidFill>
            <a:srgbClr val="FF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/>
              <a:t>How to compute?</a:t>
            </a:r>
          </a:p>
        </p:txBody>
      </p:sp>
      <p:sp>
        <p:nvSpPr>
          <p:cNvPr id="408628" name="AutoShape 1076"/>
          <p:cNvSpPr>
            <a:spLocks noChangeArrowheads="1"/>
          </p:cNvSpPr>
          <p:nvPr/>
        </p:nvSpPr>
        <p:spPr bwMode="auto">
          <a:xfrm>
            <a:off x="7172325" y="2860675"/>
            <a:ext cx="1773238" cy="946150"/>
          </a:xfrm>
          <a:prstGeom prst="wedgeRectCallout">
            <a:avLst>
              <a:gd name="adj1" fmla="val -196644"/>
              <a:gd name="adj2" fmla="val -105199"/>
            </a:avLst>
          </a:prstGeom>
          <a:solidFill>
            <a:srgbClr val="FF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/>
              <a:t>How to compute?</a:t>
            </a:r>
          </a:p>
        </p:txBody>
      </p:sp>
      <p:graphicFrame>
        <p:nvGraphicFramePr>
          <p:cNvPr id="87041" name="Object 1053"/>
          <p:cNvGraphicFramePr>
            <a:graphicFrameLocks noChangeAspect="1"/>
          </p:cNvGraphicFramePr>
          <p:nvPr/>
        </p:nvGraphicFramePr>
        <p:xfrm>
          <a:off x="611759" y="2315401"/>
          <a:ext cx="14843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6" name="משוואה" r:id="rId5" imgW="647640" imgH="241200" progId="Equation.3">
                  <p:embed/>
                </p:oleObj>
              </mc:Choice>
              <mc:Fallback>
                <p:oleObj name="משוואה" r:id="rId5" imgW="647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759" y="2315401"/>
                        <a:ext cx="1484313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2" name="Object 1053"/>
          <p:cNvGraphicFramePr>
            <a:graphicFrameLocks noChangeAspect="1"/>
          </p:cNvGraphicFramePr>
          <p:nvPr/>
        </p:nvGraphicFramePr>
        <p:xfrm>
          <a:off x="3067685" y="2395411"/>
          <a:ext cx="14843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7" name="משוואה" r:id="rId7" imgW="647640" imgH="241200" progId="Equation.3">
                  <p:embed/>
                </p:oleObj>
              </mc:Choice>
              <mc:Fallback>
                <p:oleObj name="משוואה" r:id="rId7" imgW="647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685" y="2395411"/>
                        <a:ext cx="1484313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627" grpId="0" animBg="1"/>
      <p:bldP spid="4086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523875" y="3119438"/>
            <a:ext cx="7772400" cy="1143000"/>
          </a:xfrm>
        </p:spPr>
        <p:txBody>
          <a:bodyPr/>
          <a:lstStyle/>
          <a:p>
            <a:r>
              <a:rPr lang="en-US" altLang="he-IL" smtClean="0"/>
              <a:t>Algebraic Formulation</a:t>
            </a:r>
            <a:br>
              <a:rPr lang="en-US" altLang="he-IL" smtClean="0"/>
            </a:br>
            <a:r>
              <a:rPr lang="en-US" altLang="he-IL" smtClean="0"/>
              <a:t>Pinhole Camera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E3CB3E57-6CF3-43F3-9389-AA56A12EB16C}" type="slidenum">
              <a:rPr lang="he-IL" altLang="en-US" sz="1600" smtClean="0">
                <a:latin typeface="Arial" panose="020B0604020202020204" pitchFamily="34" charset="0"/>
              </a:rPr>
              <a:pPr/>
              <a:t>3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13668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37860199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225F4C-7DA4-4414-A165-E3B39C6D26D0}" type="slidenum">
              <a:rPr lang="he-IL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25604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42888"/>
            <a:ext cx="7772400" cy="1143000"/>
          </a:xfrm>
        </p:spPr>
        <p:txBody>
          <a:bodyPr/>
          <a:lstStyle/>
          <a:p>
            <a:r>
              <a:rPr lang="en-US" smtClean="0"/>
              <a:t>Back Projection Ray</a:t>
            </a:r>
            <a:endParaRPr lang="en-GB" smtClean="0"/>
          </a:p>
        </p:txBody>
      </p:sp>
      <p:sp>
        <p:nvSpPr>
          <p:cNvPr id="256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479550"/>
            <a:ext cx="8178800" cy="4171950"/>
          </a:xfrm>
          <a:noFill/>
        </p:spPr>
        <p:txBody>
          <a:bodyPr/>
          <a:lstStyle/>
          <a:p>
            <a:r>
              <a:rPr lang="en-US" dirty="0" smtClean="0"/>
              <a:t>Let </a:t>
            </a:r>
            <a:r>
              <a:rPr lang="en-US" i="1" dirty="0" smtClean="0">
                <a:solidFill>
                  <a:srgbClr val="008000"/>
                </a:solidFill>
              </a:rPr>
              <a:t>M</a:t>
            </a:r>
            <a:r>
              <a:rPr lang="en-US" dirty="0" smtClean="0"/>
              <a:t> be the projection matrix</a:t>
            </a:r>
          </a:p>
          <a:p>
            <a:r>
              <a:rPr lang="en-US" dirty="0" smtClean="0"/>
              <a:t>Let </a:t>
            </a:r>
            <a:r>
              <a:rPr lang="en-US" i="1" dirty="0" smtClean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be an image point</a:t>
            </a:r>
          </a:p>
          <a:p>
            <a:r>
              <a:rPr lang="en-US" dirty="0" smtClean="0"/>
              <a:t>Let </a:t>
            </a:r>
            <a:r>
              <a:rPr lang="en-US" i="1" dirty="0" smtClean="0">
                <a:solidFill>
                  <a:srgbClr val="0033CC"/>
                </a:solidFill>
              </a:rPr>
              <a:t>P</a:t>
            </a:r>
            <a:r>
              <a:rPr lang="en-US" dirty="0" smtClean="0"/>
              <a:t> be a point in 3D </a:t>
            </a:r>
            <a:br>
              <a:rPr lang="en-US" dirty="0" smtClean="0"/>
            </a:br>
            <a:r>
              <a:rPr lang="en-US" dirty="0" smtClean="0"/>
              <a:t>that project to </a:t>
            </a:r>
            <a:r>
              <a:rPr lang="en-US" i="1" dirty="0" smtClean="0">
                <a:solidFill>
                  <a:srgbClr val="FF0000"/>
                </a:solidFill>
              </a:rPr>
              <a:t>p</a:t>
            </a:r>
          </a:p>
          <a:p>
            <a:r>
              <a:rPr lang="en-GB" dirty="0" smtClean="0"/>
              <a:t>The ray</a:t>
            </a:r>
            <a:r>
              <a:rPr lang="en-GB" dirty="0" smtClean="0">
                <a:solidFill>
                  <a:srgbClr val="008000"/>
                </a:solidFill>
              </a:rPr>
              <a:t> </a:t>
            </a:r>
            <a:r>
              <a:rPr lang="en-GB" i="1" dirty="0" smtClean="0">
                <a:solidFill>
                  <a:srgbClr val="008000"/>
                </a:solidFill>
              </a:rPr>
              <a:t>P(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) </a:t>
            </a:r>
            <a:r>
              <a:rPr lang="en-GB" dirty="0" smtClean="0">
                <a:sym typeface="Symbol" pitchFamily="18" charset="2"/>
              </a:rPr>
              <a:t>is given by:</a:t>
            </a:r>
          </a:p>
          <a:p>
            <a:pPr>
              <a:buFont typeface="Wingdings" pitchFamily="2" charset="2"/>
              <a:buNone/>
            </a:pPr>
            <a:r>
              <a:rPr lang="en-GB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</a:t>
            </a:r>
            <a:r>
              <a:rPr lang="en-GB" i="1" dirty="0" smtClean="0">
                <a:solidFill>
                  <a:srgbClr val="008000"/>
                </a:solidFill>
              </a:rPr>
              <a:t>P(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)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=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</a:t>
            </a:r>
            <a:r>
              <a:rPr lang="en-GB" i="1" dirty="0" smtClean="0">
                <a:solidFill>
                  <a:schemeClr val="tx1"/>
                </a:solidFill>
              </a:rPr>
              <a:t>C</a:t>
            </a:r>
            <a:r>
              <a:rPr lang="en-GB" i="1" dirty="0" smtClean="0">
                <a:solidFill>
                  <a:srgbClr val="008000"/>
                </a:solidFill>
              </a:rPr>
              <a:t>+(1- 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)</a:t>
            </a:r>
            <a:r>
              <a:rPr lang="en-US" i="1" dirty="0" smtClean="0">
                <a:sym typeface="Symbol" pitchFamily="18" charset="2"/>
              </a:rPr>
              <a:t>P</a:t>
            </a:r>
            <a:endParaRPr lang="en-GB" i="1" dirty="0" smtClean="0">
              <a:sym typeface="Symbol" pitchFamily="18" charset="2"/>
            </a:endParaRPr>
          </a:p>
        </p:txBody>
      </p:sp>
      <p:sp>
        <p:nvSpPr>
          <p:cNvPr id="25607" name="Text Box 5"/>
          <p:cNvSpPr txBox="1">
            <a:spLocks noChangeArrowheads="1"/>
          </p:cNvSpPr>
          <p:nvPr/>
        </p:nvSpPr>
        <p:spPr bwMode="auto">
          <a:xfrm>
            <a:off x="5465763" y="3492500"/>
            <a:ext cx="36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he-IL">
                <a:latin typeface="Comic Sans MS" pitchFamily="66" charset="0"/>
              </a:rPr>
              <a:t>C</a:t>
            </a:r>
          </a:p>
        </p:txBody>
      </p:sp>
      <p:grpSp>
        <p:nvGrpSpPr>
          <p:cNvPr id="25608" name="Group 22"/>
          <p:cNvGrpSpPr>
            <a:grpSpLocks/>
          </p:cNvGrpSpPr>
          <p:nvPr/>
        </p:nvGrpSpPr>
        <p:grpSpPr bwMode="auto">
          <a:xfrm>
            <a:off x="5792788" y="2272647"/>
            <a:ext cx="3011487" cy="2445404"/>
            <a:chOff x="3195" y="1441"/>
            <a:chExt cx="2752" cy="1827"/>
          </a:xfrm>
        </p:grpSpPr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 flipH="1">
              <a:off x="3195" y="1895"/>
              <a:ext cx="2752" cy="61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12" name="Group 21"/>
            <p:cNvGrpSpPr>
              <a:grpSpLocks/>
            </p:cNvGrpSpPr>
            <p:nvPr/>
          </p:nvGrpSpPr>
          <p:grpSpPr bwMode="auto">
            <a:xfrm>
              <a:off x="3211" y="1441"/>
              <a:ext cx="2736" cy="1827"/>
              <a:chOff x="2843" y="1895"/>
              <a:chExt cx="2736" cy="1827"/>
            </a:xfrm>
          </p:grpSpPr>
          <p:sp>
            <p:nvSpPr>
              <p:cNvPr id="25613" name="AutoShape 6" descr="Recycled paper"/>
              <p:cNvSpPr>
                <a:spLocks noChangeArrowheads="1"/>
              </p:cNvSpPr>
              <p:nvPr/>
            </p:nvSpPr>
            <p:spPr bwMode="auto">
              <a:xfrm rot="16200000" flipH="1">
                <a:off x="3532" y="2452"/>
                <a:ext cx="1558" cy="982"/>
              </a:xfrm>
              <a:prstGeom prst="parallelogram">
                <a:avLst>
                  <a:gd name="adj" fmla="val 39664"/>
                </a:avLst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12700" cap="sq">
                <a:solidFill>
                  <a:srgbClr val="0033CC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4" name="Line 7"/>
              <p:cNvSpPr>
                <a:spLocks noChangeShapeType="1"/>
              </p:cNvSpPr>
              <p:nvPr/>
            </p:nvSpPr>
            <p:spPr bwMode="auto">
              <a:xfrm flipV="1">
                <a:off x="2883" y="2989"/>
                <a:ext cx="2428" cy="12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" name="Rectangle 8" descr="Recycled paper"/>
              <p:cNvSpPr>
                <a:spLocks noChangeArrowheads="1"/>
              </p:cNvSpPr>
              <p:nvPr/>
            </p:nvSpPr>
            <p:spPr bwMode="auto">
              <a:xfrm>
                <a:off x="3812" y="2972"/>
                <a:ext cx="458" cy="94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6" name="Oval 9"/>
              <p:cNvSpPr>
                <a:spLocks noChangeArrowheads="1"/>
              </p:cNvSpPr>
              <p:nvPr/>
            </p:nvSpPr>
            <p:spPr bwMode="auto">
              <a:xfrm>
                <a:off x="4245" y="2970"/>
                <a:ext cx="45" cy="44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7" name="Oval 10"/>
              <p:cNvSpPr>
                <a:spLocks noChangeArrowheads="1"/>
              </p:cNvSpPr>
              <p:nvPr/>
            </p:nvSpPr>
            <p:spPr bwMode="auto">
              <a:xfrm>
                <a:off x="5129" y="2438"/>
                <a:ext cx="45" cy="44"/>
              </a:xfrm>
              <a:prstGeom prst="ellipse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4093" y="2664"/>
                <a:ext cx="45" cy="44"/>
              </a:xfrm>
              <a:prstGeom prst="ellipse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9" name="Rectangle 13" descr="Recycled paper"/>
              <p:cNvSpPr>
                <a:spLocks noChangeArrowheads="1"/>
              </p:cNvSpPr>
              <p:nvPr/>
            </p:nvSpPr>
            <p:spPr bwMode="auto">
              <a:xfrm>
                <a:off x="3826" y="2669"/>
                <a:ext cx="275" cy="159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20" name="Oval 14"/>
              <p:cNvSpPr>
                <a:spLocks noChangeArrowheads="1"/>
              </p:cNvSpPr>
              <p:nvPr/>
            </p:nvSpPr>
            <p:spPr bwMode="auto">
              <a:xfrm>
                <a:off x="2843" y="2966"/>
                <a:ext cx="45" cy="44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21" name="Rectangle 15"/>
              <p:cNvSpPr>
                <a:spLocks noChangeArrowheads="1"/>
              </p:cNvSpPr>
              <p:nvPr/>
            </p:nvSpPr>
            <p:spPr bwMode="auto">
              <a:xfrm>
                <a:off x="5090" y="2439"/>
                <a:ext cx="217" cy="34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he-IL" dirty="0">
                    <a:solidFill>
                      <a:srgbClr val="0033CC"/>
                    </a:solidFill>
                    <a:latin typeface="Comic Sans MS" pitchFamily="66" charset="0"/>
                  </a:rPr>
                  <a:t>P</a:t>
                </a:r>
                <a:endParaRPr kumimoji="1" lang="en-US" dirty="0">
                  <a:solidFill>
                    <a:srgbClr val="0033CC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5622" name="Rectangle 16"/>
              <p:cNvSpPr>
                <a:spLocks noChangeArrowheads="1"/>
              </p:cNvSpPr>
              <p:nvPr/>
            </p:nvSpPr>
            <p:spPr bwMode="auto">
              <a:xfrm>
                <a:off x="4165" y="1895"/>
                <a:ext cx="317" cy="34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he-IL" dirty="0">
                    <a:solidFill>
                      <a:srgbClr val="FF0000"/>
                    </a:solidFill>
                    <a:latin typeface="Comic Sans MS" pitchFamily="66" charset="0"/>
                  </a:rPr>
                  <a:t>p</a:t>
                </a:r>
                <a:endParaRPr kumimoji="1" lang="en-US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5623" name="Line 17"/>
              <p:cNvSpPr>
                <a:spLocks noChangeShapeType="1"/>
              </p:cNvSpPr>
              <p:nvPr/>
            </p:nvSpPr>
            <p:spPr bwMode="auto">
              <a:xfrm flipH="1">
                <a:off x="4088" y="2178"/>
                <a:ext cx="152" cy="42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ot"/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4979" y="2113"/>
                <a:ext cx="600" cy="29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GB" sz="2000">
                    <a:solidFill>
                      <a:srgbClr val="008000"/>
                    </a:solidFill>
                    <a:latin typeface="Tahoma" pitchFamily="34" charset="0"/>
                  </a:rPr>
                  <a:t>P(</a:t>
                </a:r>
                <a:r>
                  <a:rPr kumimoji="1" lang="en-GB" sz="200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)</a:t>
                </a:r>
              </a:p>
            </p:txBody>
          </p:sp>
        </p:grpSp>
      </p:grpSp>
      <p:sp>
        <p:nvSpPr>
          <p:cNvPr id="25609" name="Rectangle 19"/>
          <p:cNvSpPr>
            <a:spLocks noChangeArrowheads="1"/>
          </p:cNvSpPr>
          <p:nvPr/>
        </p:nvSpPr>
        <p:spPr bwMode="auto">
          <a:xfrm>
            <a:off x="512016" y="5822234"/>
            <a:ext cx="7977187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990099"/>
              </a:buClr>
              <a:buFont typeface="Wingdings" pitchFamily="2" charset="2"/>
              <a:buNone/>
            </a:pPr>
            <a:r>
              <a:rPr kumimoji="1" lang="en-US" sz="2800" dirty="0">
                <a:solidFill>
                  <a:srgbClr val="00CCFF"/>
                </a:solidFill>
                <a:latin typeface="Tahoma" pitchFamily="34" charset="0"/>
                <a:sym typeface="Symbol" pitchFamily="18" charset="2"/>
              </a:rPr>
              <a:t>Note: </a:t>
            </a:r>
            <a:r>
              <a:rPr kumimoji="1" lang="en-US" sz="2800" dirty="0">
                <a:solidFill>
                  <a:srgbClr val="FF0000"/>
                </a:solidFill>
                <a:latin typeface="Tahoma" pitchFamily="34" charset="0"/>
                <a:sym typeface="Symbol" pitchFamily="18" charset="2"/>
              </a:rPr>
              <a:t>p</a:t>
            </a:r>
            <a:r>
              <a:rPr kumimoji="1" lang="en-US" sz="2800" dirty="0">
                <a:solidFill>
                  <a:srgbClr val="00CCFF"/>
                </a:solidFill>
                <a:latin typeface="Tahoma" pitchFamily="34" charset="0"/>
                <a:sym typeface="Symbol" pitchFamily="18" charset="2"/>
              </a:rPr>
              <a:t> and </a:t>
            </a:r>
            <a:r>
              <a:rPr kumimoji="1" lang="en-US" sz="28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P</a:t>
            </a:r>
            <a:r>
              <a:rPr kumimoji="1" lang="en-US" sz="2800" dirty="0">
                <a:solidFill>
                  <a:srgbClr val="00CCFF"/>
                </a:solidFill>
                <a:latin typeface="Tahoma" pitchFamily="34" charset="0"/>
                <a:sym typeface="Symbol" pitchFamily="18" charset="2"/>
              </a:rPr>
              <a:t> are nonhomogeneous coordinates.</a:t>
            </a:r>
            <a:endParaRPr kumimoji="1" lang="en-GB" sz="2800" dirty="0">
              <a:solidFill>
                <a:srgbClr val="00CCFF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25610" name="Line 23"/>
          <p:cNvSpPr>
            <a:spLocks noChangeShapeType="1"/>
          </p:cNvSpPr>
          <p:nvPr/>
        </p:nvSpPr>
        <p:spPr bwMode="auto">
          <a:xfrm flipH="1">
            <a:off x="7227888" y="3076575"/>
            <a:ext cx="869950" cy="2476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1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EEE5715-50E6-4893-956D-465AD97CE28A}" type="slidenum">
              <a:rPr lang="he-IL" altLang="en-US" smtClean="0"/>
              <a:pPr/>
              <a:t>31</a:t>
            </a:fld>
            <a:endParaRPr lang="en-US" altLang="en-US" smtClean="0"/>
          </a:p>
        </p:txBody>
      </p:sp>
      <p:sp>
        <p:nvSpPr>
          <p:cNvPr id="2662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66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Projection Ray</a:t>
            </a:r>
            <a:endParaRPr lang="en-GB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32816" y="1849374"/>
                <a:ext cx="8178800" cy="4171950"/>
              </a:xfrm>
              <a:noFill/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/>
                  <a:t>be an image point</a:t>
                </a:r>
              </a:p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M</a:t>
                </a:r>
                <a:r>
                  <a:rPr lang="en-US" dirty="0" smtClean="0"/>
                  <a:t> be the projection matrix</a:t>
                </a:r>
              </a:p>
              <a:p>
                <a:r>
                  <a:rPr lang="en-US" dirty="0" smtClean="0"/>
                  <a:t>A point, </a:t>
                </a:r>
                <a:r>
                  <a:rPr lang="en-US" i="1" dirty="0" smtClean="0">
                    <a:solidFill>
                      <a:srgbClr val="006600"/>
                    </a:solidFill>
                  </a:rPr>
                  <a:t>S</a:t>
                </a:r>
                <a:r>
                  <a:rPr lang="en-US" dirty="0" smtClean="0">
                    <a:solidFill>
                      <a:srgbClr val="006600"/>
                    </a:solidFill>
                  </a:rPr>
                  <a:t>,  </a:t>
                </a:r>
                <a:r>
                  <a:rPr lang="en-US" dirty="0" smtClean="0"/>
                  <a:t>on </a:t>
                </a:r>
                <a:r>
                  <a:rPr lang="en-GB" i="1" dirty="0">
                    <a:solidFill>
                      <a:srgbClr val="008000"/>
                    </a:solidFill>
                  </a:rPr>
                  <a:t>P(</a:t>
                </a:r>
                <a:r>
                  <a:rPr lang="en-GB" i="1" dirty="0">
                    <a:solidFill>
                      <a:srgbClr val="008000"/>
                    </a:solidFill>
                    <a:sym typeface="Symbol" pitchFamily="18" charset="2"/>
                  </a:rPr>
                  <a:t>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)  </a:t>
                </a:r>
                <a:r>
                  <a:rPr lang="en-GB" dirty="0" smtClean="0">
                    <a:sym typeface="Symbol" pitchFamily="18" charset="2"/>
                  </a:rPr>
                  <a:t>satisfies:</a:t>
                </a:r>
                <a:endParaRPr lang="en-GB" dirty="0">
                  <a:sym typeface="Symbol" pitchFamily="18" charset="2"/>
                </a:endParaRPr>
              </a:p>
              <a:p>
                <a:pPr marL="0" indent="0">
                  <a:buNone/>
                </a:pPr>
                <a:r>
                  <a:rPr lang="en-US" b="0" dirty="0" smtClean="0">
                    <a:solidFill>
                      <a:srgbClr val="006600"/>
                    </a:solidFill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𝑆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  <a:sym typeface="Symbol" pitchFamily="18" charset="2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b="0" dirty="0" smtClean="0">
                    <a:sym typeface="Symbol" pitchFamily="18" charset="2"/>
                  </a:rPr>
                  <a:t/>
                </a:r>
                <a:br>
                  <a:rPr lang="en-US" b="0" dirty="0" smtClean="0">
                    <a:sym typeface="Symbol" pitchFamily="18" charset="2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     </m:t>
                      </m:r>
                      <m:r>
                        <a:rPr lang="en-US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𝑀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𝑀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r>
                        <a:rPr lang="en-US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𝐼</m:t>
                      </m:r>
                    </m:oMath>
                  </m:oMathPara>
                </a14:m>
                <a:endParaRPr lang="en-GB" dirty="0">
                  <a:sym typeface="Symbol" pitchFamily="18" charset="2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6600"/>
                    </a:solidFill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dirty="0" smtClean="0">
                    <a:sym typeface="Symbol" pitchFamily="18" charset="2"/>
                  </a:rPr>
                  <a:t>: pseudo inverse of </a:t>
                </a:r>
                <a:r>
                  <a:rPr lang="en-GB" i="1" dirty="0" smtClean="0">
                    <a:solidFill>
                      <a:srgbClr val="006600"/>
                    </a:solidFill>
                    <a:sym typeface="Symbol" pitchFamily="18" charset="2"/>
                  </a:rPr>
                  <a:t>M</a:t>
                </a:r>
                <a:r>
                  <a:rPr lang="en-GB" dirty="0" smtClean="0">
                    <a:sym typeface="Symbol" pitchFamily="18" charset="2"/>
                  </a:rPr>
                  <a:t> </a:t>
                </a:r>
                <a:br>
                  <a:rPr lang="en-GB" dirty="0" smtClean="0">
                    <a:sym typeface="Symbol" pitchFamily="18" charset="2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  <a:sym typeface="Symbol" pitchFamily="18" charset="2"/>
                        </a:rPr>
                        <m:t>       </m:t>
                      </m:r>
                    </m:oMath>
                  </m:oMathPara>
                </a14:m>
                <a:endParaRPr lang="en-GB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66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2816" y="1849374"/>
                <a:ext cx="8178800" cy="4171950"/>
              </a:xfrm>
              <a:blipFill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32" name="AutoShape 4" descr="Recycled paper"/>
          <p:cNvSpPr>
            <a:spLocks noChangeArrowheads="1"/>
          </p:cNvSpPr>
          <p:nvPr/>
        </p:nvSpPr>
        <p:spPr bwMode="auto">
          <a:xfrm rot="16200000" flipH="1">
            <a:off x="5327650" y="3484563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3" name="Line 5"/>
          <p:cNvSpPr>
            <a:spLocks noChangeShapeType="1"/>
          </p:cNvSpPr>
          <p:nvPr/>
        </p:nvSpPr>
        <p:spPr bwMode="auto">
          <a:xfrm flipV="1">
            <a:off x="4329113" y="4325938"/>
            <a:ext cx="3854450" cy="19050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Rectangle 6" descr="Recycled paper"/>
          <p:cNvSpPr>
            <a:spLocks noChangeArrowheads="1"/>
          </p:cNvSpPr>
          <p:nvPr/>
        </p:nvSpPr>
        <p:spPr bwMode="auto">
          <a:xfrm>
            <a:off x="5803900" y="4298950"/>
            <a:ext cx="727075" cy="149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5" name="Oval 7"/>
          <p:cNvSpPr>
            <a:spLocks noChangeArrowheads="1"/>
          </p:cNvSpPr>
          <p:nvPr/>
        </p:nvSpPr>
        <p:spPr bwMode="auto">
          <a:xfrm>
            <a:off x="6491288" y="42957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6" name="Oval 8"/>
          <p:cNvSpPr>
            <a:spLocks noChangeArrowheads="1"/>
          </p:cNvSpPr>
          <p:nvPr/>
        </p:nvSpPr>
        <p:spPr bwMode="auto">
          <a:xfrm>
            <a:off x="7691438" y="35258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7" name="Line 9"/>
          <p:cNvSpPr>
            <a:spLocks noChangeShapeType="1"/>
          </p:cNvSpPr>
          <p:nvPr/>
        </p:nvSpPr>
        <p:spPr bwMode="auto">
          <a:xfrm flipH="1">
            <a:off x="4311650" y="3343275"/>
            <a:ext cx="4368800" cy="982663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Oval 10"/>
          <p:cNvSpPr>
            <a:spLocks noChangeArrowheads="1"/>
          </p:cNvSpPr>
          <p:nvPr/>
        </p:nvSpPr>
        <p:spPr bwMode="auto">
          <a:xfrm>
            <a:off x="6283325" y="38544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9" name="Rectangle 11" descr="Recycled paper"/>
          <p:cNvSpPr>
            <a:spLocks noChangeArrowheads="1"/>
          </p:cNvSpPr>
          <p:nvPr/>
        </p:nvSpPr>
        <p:spPr bwMode="auto">
          <a:xfrm>
            <a:off x="5826125" y="3817938"/>
            <a:ext cx="436563" cy="2524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40" name="Oval 12"/>
          <p:cNvSpPr>
            <a:spLocks noChangeArrowheads="1"/>
          </p:cNvSpPr>
          <p:nvPr/>
        </p:nvSpPr>
        <p:spPr bwMode="auto">
          <a:xfrm>
            <a:off x="4265613" y="42894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41" name="Rectangle 13"/>
          <p:cNvSpPr>
            <a:spLocks noChangeArrowheads="1"/>
          </p:cNvSpPr>
          <p:nvPr/>
        </p:nvSpPr>
        <p:spPr bwMode="auto">
          <a:xfrm>
            <a:off x="7575550" y="3016250"/>
            <a:ext cx="342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kumimoji="1" lang="en-US" altLang="he-IL" dirty="0" smtClean="0">
                <a:solidFill>
                  <a:srgbClr val="006600"/>
                </a:solidFill>
                <a:latin typeface="Comic Sans MS" pitchFamily="66" charset="0"/>
              </a:rPr>
              <a:t>S</a:t>
            </a:r>
            <a:endParaRPr kumimoji="1" lang="en-US" dirty="0">
              <a:solidFill>
                <a:srgbClr val="0066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2" name="Rectangle 14"/>
              <p:cNvSpPr>
                <a:spLocks noChangeArrowheads="1"/>
              </p:cNvSpPr>
              <p:nvPr/>
            </p:nvSpPr>
            <p:spPr bwMode="auto">
              <a:xfrm>
                <a:off x="6362700" y="2589213"/>
                <a:ext cx="444930" cy="46166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srgbClr val="FF0000"/>
                    </a:solidFill>
                    <a:sym typeface="Symbol" pitchFamily="18" charset="2"/>
                  </a:rPr>
                  <a:t> </a:t>
                </a:r>
                <a:endParaRPr kumimoji="1" lang="en-US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64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2700" y="2589213"/>
                <a:ext cx="444930" cy="461665"/>
              </a:xfrm>
              <a:prstGeom prst="rect">
                <a:avLst/>
              </a:prstGeom>
              <a:blipFill>
                <a:blip r:embed="rId5"/>
                <a:stretch>
                  <a:fillRect l="-4110" t="-6667" r="-6849"/>
                </a:stretch>
              </a:blip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3" name="Line 15"/>
          <p:cNvSpPr>
            <a:spLocks noChangeShapeType="1"/>
          </p:cNvSpPr>
          <p:nvPr/>
        </p:nvSpPr>
        <p:spPr bwMode="auto">
          <a:xfrm flipH="1">
            <a:off x="6242050" y="3038475"/>
            <a:ext cx="241300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236290" y="2840080"/>
                <a:ext cx="888320" cy="46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8000"/>
                    </a:solidFill>
                    <a:sym typeface="Symbol" pitchFamily="18" charset="2"/>
                  </a:rPr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290" y="2840080"/>
                <a:ext cx="888320" cy="468270"/>
              </a:xfrm>
              <a:prstGeom prst="rect">
                <a:avLst/>
              </a:prstGeom>
              <a:blipFill>
                <a:blip r:embed="rId6"/>
                <a:stretch>
                  <a:fillRect l="-1370" t="-18182" b="-389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2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1138194-7F54-423E-9BA8-4790AFFE61B5}" type="slidenum">
              <a:rPr lang="he-IL" altLang="en-US" smtClean="0"/>
              <a:pPr/>
              <a:t>32</a:t>
            </a:fld>
            <a:endParaRPr lang="en-US" altLang="en-US" smtClean="0"/>
          </a:p>
        </p:txBody>
      </p:sp>
      <p:sp>
        <p:nvSpPr>
          <p:cNvPr id="27656" name="Footer Placeholder 7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7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Pseudoinverse</a:t>
            </a:r>
            <a:endParaRPr lang="en-GB" smtClean="0"/>
          </a:p>
        </p:txBody>
      </p:sp>
      <p:sp>
        <p:nvSpPr>
          <p:cNvPr id="276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8015288" cy="4148138"/>
          </a:xfrm>
        </p:spPr>
        <p:txBody>
          <a:bodyPr/>
          <a:lstStyle/>
          <a:p>
            <a:r>
              <a:rPr lang="en-US" sz="2800" dirty="0" smtClean="0"/>
              <a:t> Let </a:t>
            </a:r>
            <a:r>
              <a:rPr lang="en-US" sz="2800" i="1" dirty="0" smtClean="0">
                <a:solidFill>
                  <a:srgbClr val="008000"/>
                </a:solidFill>
              </a:rPr>
              <a:t>A</a:t>
            </a:r>
            <a:r>
              <a:rPr lang="en-US" sz="2800" dirty="0" smtClean="0"/>
              <a:t> be a </a:t>
            </a:r>
            <a:r>
              <a:rPr lang="en-US" sz="2800" i="1" dirty="0" err="1" smtClean="0">
                <a:solidFill>
                  <a:srgbClr val="008000"/>
                </a:solidFill>
              </a:rPr>
              <a:t>n</a:t>
            </a:r>
            <a:r>
              <a:rPr lang="en-US" sz="2800" i="1" dirty="0" err="1" smtClean="0">
                <a:solidFill>
                  <a:srgbClr val="008000"/>
                </a:solidFill>
                <a:sym typeface="Symbol" pitchFamily="18" charset="2"/>
              </a:rPr>
              <a:t></a:t>
            </a:r>
            <a:r>
              <a:rPr lang="en-US" sz="2800" i="1" dirty="0" err="1" smtClean="0">
                <a:solidFill>
                  <a:srgbClr val="008000"/>
                </a:solidFill>
              </a:rPr>
              <a:t>m</a:t>
            </a:r>
            <a:r>
              <a:rPr lang="en-US" sz="2800" dirty="0" smtClean="0"/>
              <a:t> matrix where </a:t>
            </a:r>
            <a:r>
              <a:rPr lang="en-US" sz="2800" i="1" dirty="0" smtClean="0">
                <a:solidFill>
                  <a:srgbClr val="008000"/>
                </a:solidFill>
              </a:rPr>
              <a:t>n&lt;m</a:t>
            </a:r>
          </a:p>
          <a:p>
            <a:r>
              <a:rPr lang="en-US" sz="2800" dirty="0" smtClean="0"/>
              <a:t> Define </a:t>
            </a:r>
            <a:r>
              <a:rPr lang="en-US" sz="2800" i="1" dirty="0" smtClean="0">
                <a:solidFill>
                  <a:srgbClr val="008000"/>
                </a:solidFill>
              </a:rPr>
              <a:t>A</a:t>
            </a:r>
            <a:r>
              <a:rPr lang="en-US" sz="4000" i="1" baseline="30000" dirty="0" smtClean="0">
                <a:solidFill>
                  <a:srgbClr val="008000"/>
                </a:solidFill>
              </a:rPr>
              <a:t>+</a:t>
            </a:r>
            <a:r>
              <a:rPr lang="en-US" sz="2800" i="1" dirty="0" smtClean="0">
                <a:solidFill>
                  <a:srgbClr val="008000"/>
                </a:solidFill>
              </a:rPr>
              <a:t>=A</a:t>
            </a:r>
            <a:r>
              <a:rPr lang="en-US" sz="2800" i="1" baseline="30000" dirty="0" smtClean="0">
                <a:solidFill>
                  <a:srgbClr val="008000"/>
                </a:solidFill>
              </a:rPr>
              <a:t>T</a:t>
            </a:r>
            <a:r>
              <a:rPr lang="en-US" sz="2800" i="1" dirty="0" smtClean="0">
                <a:solidFill>
                  <a:srgbClr val="008000"/>
                </a:solidFill>
              </a:rPr>
              <a:t>(A A</a:t>
            </a:r>
            <a:r>
              <a:rPr lang="en-US" sz="2800" i="1" baseline="30000" dirty="0" smtClean="0">
                <a:solidFill>
                  <a:srgbClr val="008000"/>
                </a:solidFill>
              </a:rPr>
              <a:t>T</a:t>
            </a:r>
            <a:r>
              <a:rPr lang="en-US" sz="2800" i="1" dirty="0" smtClean="0">
                <a:solidFill>
                  <a:srgbClr val="008000"/>
                </a:solidFill>
              </a:rPr>
              <a:t>)</a:t>
            </a:r>
            <a:r>
              <a:rPr lang="en-US" sz="2800" i="1" baseline="30000" dirty="0" smtClean="0">
                <a:solidFill>
                  <a:srgbClr val="008000"/>
                </a:solidFill>
              </a:rPr>
              <a:t>-1</a:t>
            </a:r>
          </a:p>
          <a:p>
            <a:r>
              <a:rPr lang="en-US" sz="2800" dirty="0" smtClean="0"/>
              <a:t> </a:t>
            </a:r>
            <a:r>
              <a:rPr lang="en-US" sz="2800" i="1" dirty="0" smtClean="0">
                <a:solidFill>
                  <a:srgbClr val="008000"/>
                </a:solidFill>
              </a:rPr>
              <a:t>AA</a:t>
            </a:r>
            <a:r>
              <a:rPr lang="en-US" sz="4000" i="1" baseline="30000" dirty="0" smtClean="0">
                <a:solidFill>
                  <a:srgbClr val="008000"/>
                </a:solidFill>
              </a:rPr>
              <a:t>+</a:t>
            </a:r>
            <a:r>
              <a:rPr lang="en-US" sz="2800" i="1" dirty="0" smtClean="0">
                <a:solidFill>
                  <a:srgbClr val="008000"/>
                </a:solidFill>
              </a:rPr>
              <a:t>= I</a:t>
            </a:r>
          </a:p>
          <a:p>
            <a:r>
              <a:rPr lang="en-US" sz="2800" dirty="0" smtClean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sz="2800" dirty="0" smtClean="0">
                <a:sym typeface="Symbol" pitchFamily="18" charset="2"/>
              </a:rPr>
              <a:t>In our case, given an image point </a:t>
            </a:r>
            <a:r>
              <a:rPr lang="en-US" sz="2800" i="1" dirty="0" smtClean="0">
                <a:solidFill>
                  <a:srgbClr val="008000"/>
                </a:solidFill>
                <a:sym typeface="Symbol" pitchFamily="18" charset="2"/>
              </a:rPr>
              <a:t>   </a:t>
            </a:r>
            <a:r>
              <a:rPr lang="en-US" sz="2800" dirty="0" smtClean="0">
                <a:sym typeface="Symbol" pitchFamily="18" charset="2"/>
              </a:rPr>
              <a:t>, and a projection matrix </a:t>
            </a:r>
            <a:r>
              <a:rPr lang="en-US" sz="2800" i="1" dirty="0" smtClean="0">
                <a:solidFill>
                  <a:srgbClr val="008000"/>
                </a:solidFill>
                <a:sym typeface="Symbol" pitchFamily="18" charset="2"/>
              </a:rPr>
              <a:t>M</a:t>
            </a:r>
            <a:r>
              <a:rPr lang="en-US" sz="2800" dirty="0" smtClean="0">
                <a:sym typeface="Symbol" pitchFamily="18" charset="2"/>
              </a:rPr>
              <a:t>, the 3D point </a:t>
            </a: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sym typeface="Symbol" pitchFamily="18" charset="2"/>
              </a:rPr>
              <a:t>   projects to the image point </a:t>
            </a:r>
            <a:r>
              <a:rPr lang="en-US" sz="2800" i="1" dirty="0" smtClean="0">
                <a:solidFill>
                  <a:srgbClr val="008000"/>
                </a:solidFill>
                <a:sym typeface="Symbol" pitchFamily="18" charset="2"/>
              </a:rPr>
              <a:t>   </a:t>
            </a:r>
            <a:r>
              <a:rPr lang="en-US" sz="2800" dirty="0" smtClean="0">
                <a:sym typeface="Symbol" pitchFamily="18" charset="2"/>
              </a:rPr>
              <a:t>:</a:t>
            </a:r>
            <a:endParaRPr lang="en-US" sz="2800" i="1" dirty="0" smtClean="0">
              <a:solidFill>
                <a:srgbClr val="008000"/>
              </a:solidFill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solidFill>
                <a:srgbClr val="00CCFF"/>
              </a:solidFill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solidFill>
                  <a:srgbClr val="00CCFF"/>
                </a:solidFill>
                <a:sym typeface="Symbol" pitchFamily="18" charset="2"/>
              </a:rPr>
              <a:t>Note:     and    are homogeneous coordinates</a:t>
            </a:r>
            <a:endParaRPr lang="en-GB" sz="2800" dirty="0" smtClean="0">
              <a:solidFill>
                <a:srgbClr val="00CCFF"/>
              </a:solidFill>
              <a:sym typeface="Symbol" pitchFamily="18" charset="2"/>
            </a:endParaRPr>
          </a:p>
        </p:txBody>
      </p:sp>
      <p:graphicFrame>
        <p:nvGraphicFramePr>
          <p:cNvPr id="27650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821363" y="4387850"/>
          <a:ext cx="18954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1" name="משוואה" r:id="rId4" imgW="901440" imgH="228600" progId="Equation.3">
                  <p:embed/>
                </p:oleObj>
              </mc:Choice>
              <mc:Fallback>
                <p:oleObj name="משוואה" r:id="rId4" imgW="901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363" y="4387850"/>
                        <a:ext cx="1895475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5"/>
          <p:cNvGraphicFramePr>
            <a:graphicFrameLocks noChangeAspect="1"/>
          </p:cNvGraphicFramePr>
          <p:nvPr/>
        </p:nvGraphicFramePr>
        <p:xfrm>
          <a:off x="5181600" y="4391025"/>
          <a:ext cx="3905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2" name="משוואה" r:id="rId6" imgW="152280" imgH="203040" progId="Equation.3">
                  <p:embed/>
                </p:oleObj>
              </mc:Choice>
              <mc:Fallback>
                <p:oleObj name="משוואה" r:id="rId6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391025"/>
                        <a:ext cx="39052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84925" y="3451225"/>
          <a:ext cx="40163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3" name="משוואה" r:id="rId8" imgW="152280" imgH="203040" progId="Equation.3">
                  <p:embed/>
                </p:oleObj>
              </mc:Choice>
              <mc:Fallback>
                <p:oleObj name="משוואה" r:id="rId8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925" y="3451225"/>
                        <a:ext cx="401638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7"/>
          <p:cNvGraphicFramePr>
            <a:graphicFrameLocks noChangeAspect="1"/>
          </p:cNvGraphicFramePr>
          <p:nvPr/>
        </p:nvGraphicFramePr>
        <p:xfrm>
          <a:off x="1490663" y="5441950"/>
          <a:ext cx="3905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4" name="משוואה" r:id="rId10" imgW="152280" imgH="203040" progId="Equation.3">
                  <p:embed/>
                </p:oleObj>
              </mc:Choice>
              <mc:Fallback>
                <p:oleObj name="משוואה" r:id="rId10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5441950"/>
                        <a:ext cx="39052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8"/>
          <p:cNvGraphicFramePr>
            <a:graphicFrameLocks noChangeAspect="1"/>
          </p:cNvGraphicFramePr>
          <p:nvPr/>
        </p:nvGraphicFramePr>
        <p:xfrm>
          <a:off x="2582863" y="5403850"/>
          <a:ext cx="3905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65" name="משוואה" r:id="rId12" imgW="152280" imgH="190440" progId="Equation.3">
                  <p:embed/>
                </p:oleObj>
              </mc:Choice>
              <mc:Fallback>
                <p:oleObj name="משוואה" r:id="rId1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5403850"/>
                        <a:ext cx="3905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92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E23DA14-3E5D-41BC-B860-D9DD7A0BF023}" type="slidenum">
              <a:rPr lang="he-IL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2970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97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 Projection Ray</a:t>
            </a:r>
            <a:endParaRPr lang="en-GB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M</a:t>
                </a:r>
                <a:r>
                  <a:rPr lang="en-US" dirty="0" smtClean="0"/>
                  <a:t> be the projection matrix</a:t>
                </a:r>
              </a:p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/>
                  <a:t>be an image point</a:t>
                </a:r>
              </a:p>
              <a:p>
                <a:r>
                  <a:rPr lang="en-GB" dirty="0" smtClean="0"/>
                  <a:t>The ray</a:t>
                </a:r>
                <a:r>
                  <a:rPr lang="en-GB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GB" i="1" dirty="0" smtClean="0">
                    <a:solidFill>
                      <a:srgbClr val="008000"/>
                    </a:solidFill>
                  </a:rPr>
                  <a:t>P(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) </a:t>
                </a:r>
                <a:r>
                  <a:rPr lang="en-GB" dirty="0" smtClean="0">
                    <a:sym typeface="Symbol" pitchFamily="18" charset="2"/>
                  </a:rPr>
                  <a:t>is given by: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GB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 </a:t>
                </a:r>
                <a:r>
                  <a:rPr lang="en-GB" i="1" dirty="0" smtClean="0">
                    <a:solidFill>
                      <a:srgbClr val="008000"/>
                    </a:solidFill>
                  </a:rPr>
                  <a:t>P(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)</a:t>
                </a:r>
                <a:r>
                  <a:rPr lang="en-US" i="1" dirty="0" smtClean="0">
                    <a:solidFill>
                      <a:srgbClr val="008000"/>
                    </a:solidFill>
                    <a:sym typeface="Symbol" pitchFamily="18" charset="2"/>
                  </a:rPr>
                  <a:t>=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</a:t>
                </a:r>
                <a:r>
                  <a:rPr lang="en-GB" i="1" dirty="0" smtClean="0">
                    <a:solidFill>
                      <a:srgbClr val="008000"/>
                    </a:solidFill>
                  </a:rPr>
                  <a:t>C+(1- 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)</a:t>
                </a:r>
                <a:r>
                  <a:rPr lang="en-US" i="1" dirty="0" smtClean="0">
                    <a:solidFill>
                      <a:srgbClr val="008000"/>
                    </a:solidFill>
                    <a:sym typeface="Symbol" pitchFamily="18" charset="2"/>
                  </a:rPr>
                  <a:t>S</a:t>
                </a:r>
                <a:endParaRPr lang="en-GB" i="1" dirty="0">
                  <a:solidFill>
                    <a:srgbClr val="008000"/>
                  </a:solidFill>
                  <a:sym typeface="Symbol" pitchFamily="18" charset="2"/>
                </a:endParaRPr>
              </a:p>
              <a:p>
                <a:pPr>
                  <a:buNone/>
                </a:pP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   </a:t>
                </a:r>
                <a:r>
                  <a:rPr lang="en-GB" dirty="0">
                    <a:sym typeface="Symbol" pitchFamily="18" charset="2"/>
                  </a:rPr>
                  <a:t>where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006600"/>
                                </a:solidFill>
                                <a:latin typeface="Cambria Math"/>
                                <a:sym typeface="Symbol" pitchFamily="18" charset="2"/>
                              </a:rPr>
                              <m:t>𝑆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</m:acc>
                  </m:oMath>
                </a14:m>
                <a:endParaRPr lang="en-GB" i="1" dirty="0" smtClean="0">
                  <a:solidFill>
                    <a:srgbClr val="008000"/>
                  </a:solidFill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297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4" name="Text Box 4"/>
          <p:cNvSpPr txBox="1">
            <a:spLocks noChangeArrowheads="1"/>
          </p:cNvSpPr>
          <p:nvPr/>
        </p:nvSpPr>
        <p:spPr bwMode="auto">
          <a:xfrm>
            <a:off x="4413250" y="4310063"/>
            <a:ext cx="36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latin typeface="Comic Sans MS" pitchFamily="66" charset="0"/>
              </a:rPr>
              <a:t>C</a:t>
            </a:r>
          </a:p>
        </p:txBody>
      </p:sp>
      <p:sp>
        <p:nvSpPr>
          <p:cNvPr id="29705" name="AutoShape 5" descr="Recycled paper"/>
          <p:cNvSpPr>
            <a:spLocks noChangeArrowheads="1"/>
          </p:cNvSpPr>
          <p:nvPr/>
        </p:nvSpPr>
        <p:spPr bwMode="auto">
          <a:xfrm rot="16200000" flipH="1">
            <a:off x="5607050" y="3892550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06" name="Line 6"/>
          <p:cNvSpPr>
            <a:spLocks noChangeShapeType="1"/>
          </p:cNvSpPr>
          <p:nvPr/>
        </p:nvSpPr>
        <p:spPr bwMode="auto">
          <a:xfrm flipV="1">
            <a:off x="4576763" y="4745038"/>
            <a:ext cx="3854450" cy="19050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Rectangle 7" descr="Recycled paper"/>
          <p:cNvSpPr>
            <a:spLocks noChangeArrowheads="1"/>
          </p:cNvSpPr>
          <p:nvPr/>
        </p:nvSpPr>
        <p:spPr bwMode="auto">
          <a:xfrm>
            <a:off x="6051550" y="4718050"/>
            <a:ext cx="727075" cy="149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08" name="Oval 8"/>
          <p:cNvSpPr>
            <a:spLocks noChangeArrowheads="1"/>
          </p:cNvSpPr>
          <p:nvPr/>
        </p:nvSpPr>
        <p:spPr bwMode="auto">
          <a:xfrm>
            <a:off x="6738938" y="4714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09" name="Oval 9"/>
          <p:cNvSpPr>
            <a:spLocks noChangeArrowheads="1"/>
          </p:cNvSpPr>
          <p:nvPr/>
        </p:nvSpPr>
        <p:spPr bwMode="auto">
          <a:xfrm>
            <a:off x="8142288" y="3870325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0" name="Line 10"/>
          <p:cNvSpPr>
            <a:spLocks noChangeShapeType="1"/>
          </p:cNvSpPr>
          <p:nvPr/>
        </p:nvSpPr>
        <p:spPr bwMode="auto">
          <a:xfrm flipH="1">
            <a:off x="4643438" y="3729038"/>
            <a:ext cx="4368800" cy="9826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Oval 11"/>
          <p:cNvSpPr>
            <a:spLocks noChangeArrowheads="1"/>
          </p:cNvSpPr>
          <p:nvPr/>
        </p:nvSpPr>
        <p:spPr bwMode="auto">
          <a:xfrm>
            <a:off x="6497638" y="4229100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2" name="Rectangle 12" descr="Recycled paper"/>
          <p:cNvSpPr>
            <a:spLocks noChangeArrowheads="1"/>
          </p:cNvSpPr>
          <p:nvPr/>
        </p:nvSpPr>
        <p:spPr bwMode="auto">
          <a:xfrm>
            <a:off x="6073775" y="4237038"/>
            <a:ext cx="436563" cy="2524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3" name="Oval 13"/>
          <p:cNvSpPr>
            <a:spLocks noChangeArrowheads="1"/>
          </p:cNvSpPr>
          <p:nvPr/>
        </p:nvSpPr>
        <p:spPr bwMode="auto">
          <a:xfrm>
            <a:off x="4513263" y="4708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4" name="Rectangle 14"/>
          <p:cNvSpPr>
            <a:spLocks noChangeArrowheads="1"/>
          </p:cNvSpPr>
          <p:nvPr/>
        </p:nvSpPr>
        <p:spPr bwMode="auto">
          <a:xfrm>
            <a:off x="6610350" y="3008313"/>
            <a:ext cx="3476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solidFill>
                  <a:srgbClr val="FF0000"/>
                </a:solidFill>
                <a:latin typeface="Comic Sans MS" pitchFamily="66" charset="0"/>
              </a:rPr>
              <a:t>p</a:t>
            </a:r>
            <a:endParaRPr kumimoji="1" lang="en-US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9715" name="Line 15"/>
          <p:cNvSpPr>
            <a:spLocks noChangeShapeType="1"/>
          </p:cNvSpPr>
          <p:nvPr/>
        </p:nvSpPr>
        <p:spPr bwMode="auto">
          <a:xfrm flipH="1">
            <a:off x="6489700" y="3457575"/>
            <a:ext cx="241300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6" name="Text Box 16"/>
          <p:cNvSpPr txBox="1">
            <a:spLocks noChangeArrowheads="1"/>
          </p:cNvSpPr>
          <p:nvPr/>
        </p:nvSpPr>
        <p:spPr bwMode="auto">
          <a:xfrm>
            <a:off x="8377332" y="3355976"/>
            <a:ext cx="6572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 dirty="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kumimoji="1" lang="en-GB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7886391" y="3464846"/>
            <a:ext cx="327334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 dirty="0" smtClean="0">
                <a:solidFill>
                  <a:srgbClr val="008000"/>
                </a:solidFill>
                <a:latin typeface="Tahoma" pitchFamily="34" charset="0"/>
              </a:rPr>
              <a:t>S</a:t>
            </a:r>
            <a:endParaRPr kumimoji="1" lang="en-GB" sz="2000" dirty="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661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211FC3C-E403-410D-9746-B6F91DD27C6D}" type="slidenum">
              <a:rPr lang="he-IL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5222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</a:t>
            </a:r>
          </a:p>
        </p:txBody>
      </p:sp>
      <p:sp>
        <p:nvSpPr>
          <p:cNvPr id="52229" name="Text Box 3"/>
          <p:cNvSpPr txBox="1">
            <a:spLocks noChangeArrowheads="1"/>
          </p:cNvSpPr>
          <p:nvPr/>
        </p:nvSpPr>
        <p:spPr bwMode="auto">
          <a:xfrm>
            <a:off x="7877460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grpSp>
        <p:nvGrpSpPr>
          <p:cNvPr id="52230" name="Group 4"/>
          <p:cNvGrpSpPr>
            <a:grpSpLocks/>
          </p:cNvGrpSpPr>
          <p:nvPr/>
        </p:nvGrpSpPr>
        <p:grpSpPr bwMode="auto">
          <a:xfrm>
            <a:off x="4291297" y="3175000"/>
            <a:ext cx="4694238" cy="2725738"/>
            <a:chOff x="1986" y="2000"/>
            <a:chExt cx="2957" cy="1717"/>
          </a:xfrm>
        </p:grpSpPr>
        <p:sp>
          <p:nvSpPr>
            <p:cNvPr id="52232" name="Rectangle 5" descr="Recycled paper"/>
            <p:cNvSpPr>
              <a:spLocks noChangeArrowheads="1"/>
            </p:cNvSpPr>
            <p:nvPr/>
          </p:nvSpPr>
          <p:spPr bwMode="auto">
            <a:xfrm rot="5400000">
              <a:off x="2421" y="2698"/>
              <a:ext cx="981" cy="591"/>
            </a:xfrm>
            <a:prstGeom prst="parallelogram">
              <a:avLst>
                <a:gd name="adj" fmla="val 41497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</a:pPr>
              <a:endParaRPr kumimoji="1" lang="en-US" altLang="en-US" sz="3200">
                <a:solidFill>
                  <a:srgbClr val="003399"/>
                </a:solidFill>
                <a:latin typeface="Tahoma" pitchFamily="34" charset="0"/>
              </a:endParaRPr>
            </a:p>
          </p:txBody>
        </p:sp>
        <p:sp>
          <p:nvSpPr>
            <p:cNvPr id="52233" name="AutoShape 6" descr="Recycled paper"/>
            <p:cNvSpPr>
              <a:spLocks noChangeArrowheads="1"/>
            </p:cNvSpPr>
            <p:nvPr/>
          </p:nvSpPr>
          <p:spPr bwMode="auto">
            <a:xfrm rot="16200000" flipH="1">
              <a:off x="3681" y="2811"/>
              <a:ext cx="852" cy="616"/>
            </a:xfrm>
            <a:prstGeom prst="parallelogram">
              <a:avLst>
                <a:gd name="adj" fmla="val 34578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endParaRPr kumimoji="1" lang="en-US" altLang="en-US">
                <a:latin typeface="Tahoma" pitchFamily="34" charset="0"/>
              </a:endParaRPr>
            </a:p>
          </p:txBody>
        </p:sp>
        <p:sp>
          <p:nvSpPr>
            <p:cNvPr id="52234" name="Line 7"/>
            <p:cNvSpPr>
              <a:spLocks noChangeShapeType="1"/>
            </p:cNvSpPr>
            <p:nvPr/>
          </p:nvSpPr>
          <p:spPr bwMode="auto">
            <a:xfrm flipV="1">
              <a:off x="2296" y="3041"/>
              <a:ext cx="591" cy="3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5" name="Line 8"/>
            <p:cNvSpPr>
              <a:spLocks noChangeShapeType="1"/>
            </p:cNvSpPr>
            <p:nvPr/>
          </p:nvSpPr>
          <p:spPr bwMode="auto">
            <a:xfrm flipV="1">
              <a:off x="3207" y="2250"/>
              <a:ext cx="740" cy="5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6" name="Line 9"/>
            <p:cNvSpPr>
              <a:spLocks noChangeShapeType="1"/>
            </p:cNvSpPr>
            <p:nvPr/>
          </p:nvSpPr>
          <p:spPr bwMode="auto">
            <a:xfrm>
              <a:off x="3207" y="2155"/>
              <a:ext cx="740" cy="6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7" name="Line 10"/>
            <p:cNvSpPr>
              <a:spLocks noChangeShapeType="1"/>
            </p:cNvSpPr>
            <p:nvPr/>
          </p:nvSpPr>
          <p:spPr bwMode="auto">
            <a:xfrm flipH="1" flipV="1">
              <a:off x="4193" y="3073"/>
              <a:ext cx="419" cy="41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8" name="Oval 11"/>
            <p:cNvSpPr>
              <a:spLocks noChangeArrowheads="1"/>
            </p:cNvSpPr>
            <p:nvPr/>
          </p:nvSpPr>
          <p:spPr bwMode="auto">
            <a:xfrm>
              <a:off x="2863" y="3041"/>
              <a:ext cx="24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39" name="Oval 12"/>
            <p:cNvSpPr>
              <a:spLocks noChangeArrowheads="1"/>
            </p:cNvSpPr>
            <p:nvPr/>
          </p:nvSpPr>
          <p:spPr bwMode="auto">
            <a:xfrm>
              <a:off x="4168" y="3041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40" name="Oval 13"/>
            <p:cNvSpPr>
              <a:spLocks noChangeArrowheads="1"/>
            </p:cNvSpPr>
            <p:nvPr/>
          </p:nvSpPr>
          <p:spPr bwMode="auto">
            <a:xfrm>
              <a:off x="3577" y="2503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41" name="Text Box 14"/>
            <p:cNvSpPr txBox="1">
              <a:spLocks noChangeArrowheads="1"/>
            </p:cNvSpPr>
            <p:nvPr/>
          </p:nvSpPr>
          <p:spPr bwMode="auto">
            <a:xfrm>
              <a:off x="3681" y="2440"/>
              <a:ext cx="840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latin typeface="Times New Roman (Hebrew)" pitchFamily="18" charset="0"/>
                </a:rPr>
                <a:t>Object Point</a:t>
              </a:r>
            </a:p>
          </p:txBody>
        </p:sp>
        <p:sp>
          <p:nvSpPr>
            <p:cNvPr id="52242" name="Line 15"/>
            <p:cNvSpPr>
              <a:spLocks noChangeShapeType="1"/>
            </p:cNvSpPr>
            <p:nvPr/>
          </p:nvSpPr>
          <p:spPr bwMode="auto">
            <a:xfrm flipV="1">
              <a:off x="2302" y="3450"/>
              <a:ext cx="86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3" name="Line 16"/>
            <p:cNvSpPr>
              <a:spLocks noChangeShapeType="1"/>
            </p:cNvSpPr>
            <p:nvPr/>
          </p:nvSpPr>
          <p:spPr bwMode="auto">
            <a:xfrm flipV="1">
              <a:off x="3872" y="3446"/>
              <a:ext cx="685" cy="10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Line 17"/>
            <p:cNvSpPr>
              <a:spLocks noChangeShapeType="1"/>
            </p:cNvSpPr>
            <p:nvPr/>
          </p:nvSpPr>
          <p:spPr bwMode="auto">
            <a:xfrm>
              <a:off x="3209" y="3453"/>
              <a:ext cx="58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Text Box 18"/>
            <p:cNvSpPr txBox="1">
              <a:spLocks noChangeArrowheads="1"/>
            </p:cNvSpPr>
            <p:nvPr/>
          </p:nvSpPr>
          <p:spPr bwMode="auto">
            <a:xfrm>
              <a:off x="1986" y="3443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FF0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46" name="Text Box 19"/>
            <p:cNvSpPr txBox="1">
              <a:spLocks noChangeArrowheads="1"/>
            </p:cNvSpPr>
            <p:nvPr/>
          </p:nvSpPr>
          <p:spPr bwMode="auto">
            <a:xfrm>
              <a:off x="4558" y="3467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008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008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47" name="Line 20"/>
            <p:cNvSpPr>
              <a:spLocks noChangeShapeType="1"/>
            </p:cNvSpPr>
            <p:nvPr/>
          </p:nvSpPr>
          <p:spPr bwMode="auto">
            <a:xfrm flipV="1">
              <a:off x="2294" y="3017"/>
              <a:ext cx="371" cy="41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Line 21"/>
            <p:cNvSpPr>
              <a:spLocks noChangeShapeType="1"/>
            </p:cNvSpPr>
            <p:nvPr/>
          </p:nvSpPr>
          <p:spPr bwMode="auto">
            <a:xfrm>
              <a:off x="4132" y="3315"/>
              <a:ext cx="449" cy="14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9" name="Text Box 22"/>
            <p:cNvSpPr txBox="1">
              <a:spLocks noChangeArrowheads="1"/>
            </p:cNvSpPr>
            <p:nvPr/>
          </p:nvSpPr>
          <p:spPr bwMode="auto">
            <a:xfrm>
              <a:off x="2460" y="2942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 dirty="0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 dirty="0">
                <a:latin typeface="Times New Roman (Hebrew)" pitchFamily="18" charset="0"/>
              </a:endParaRPr>
            </a:p>
          </p:txBody>
        </p:sp>
        <p:sp>
          <p:nvSpPr>
            <p:cNvPr id="52250" name="Text Box 23"/>
            <p:cNvSpPr txBox="1">
              <a:spLocks noChangeArrowheads="1"/>
            </p:cNvSpPr>
            <p:nvPr/>
          </p:nvSpPr>
          <p:spPr bwMode="auto">
            <a:xfrm>
              <a:off x="4024" y="328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2251" name="Line 24"/>
            <p:cNvSpPr>
              <a:spLocks noChangeShapeType="1"/>
            </p:cNvSpPr>
            <p:nvPr/>
          </p:nvSpPr>
          <p:spPr bwMode="auto">
            <a:xfrm>
              <a:off x="4134" y="3264"/>
              <a:ext cx="34" cy="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2" name="Line 25"/>
            <p:cNvSpPr>
              <a:spLocks noChangeShapeType="1"/>
            </p:cNvSpPr>
            <p:nvPr/>
          </p:nvSpPr>
          <p:spPr bwMode="auto">
            <a:xfrm>
              <a:off x="4168" y="3280"/>
              <a:ext cx="9" cy="4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3" name="Line 26"/>
            <p:cNvSpPr>
              <a:spLocks noChangeShapeType="1"/>
            </p:cNvSpPr>
            <p:nvPr/>
          </p:nvSpPr>
          <p:spPr bwMode="auto">
            <a:xfrm>
              <a:off x="2623" y="3055"/>
              <a:ext cx="46" cy="3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4" name="Line 27"/>
            <p:cNvSpPr>
              <a:spLocks noChangeShapeType="1"/>
            </p:cNvSpPr>
            <p:nvPr/>
          </p:nvSpPr>
          <p:spPr bwMode="auto">
            <a:xfrm flipV="1">
              <a:off x="2665" y="3051"/>
              <a:ext cx="31" cy="3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5" name="Text Box 28"/>
            <p:cNvSpPr txBox="1">
              <a:spLocks noChangeArrowheads="1"/>
            </p:cNvSpPr>
            <p:nvPr/>
          </p:nvSpPr>
          <p:spPr bwMode="auto">
            <a:xfrm>
              <a:off x="2286" y="3038"/>
              <a:ext cx="411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FF0000"/>
                  </a:solidFill>
                  <a:latin typeface="Times New Roman (Hebrew)" pitchFamily="18" charset="0"/>
                </a:rPr>
                <a:t>f</a:t>
              </a:r>
              <a:endParaRPr lang="en-GB" i="1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56" name="Oval 29"/>
            <p:cNvSpPr>
              <a:spLocks noChangeArrowheads="1"/>
            </p:cNvSpPr>
            <p:nvPr/>
          </p:nvSpPr>
          <p:spPr bwMode="auto">
            <a:xfrm>
              <a:off x="2278" y="3407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57" name="Oval 30"/>
            <p:cNvSpPr>
              <a:spLocks noChangeArrowheads="1"/>
            </p:cNvSpPr>
            <p:nvPr/>
          </p:nvSpPr>
          <p:spPr bwMode="auto">
            <a:xfrm>
              <a:off x="4572" y="3444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58" name="Text Box 31"/>
            <p:cNvSpPr txBox="1">
              <a:spLocks noChangeArrowheads="1"/>
            </p:cNvSpPr>
            <p:nvPr/>
          </p:nvSpPr>
          <p:spPr bwMode="auto">
            <a:xfrm>
              <a:off x="2808" y="299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p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59" name="Text Box 32"/>
            <p:cNvSpPr txBox="1">
              <a:spLocks noChangeArrowheads="1"/>
            </p:cNvSpPr>
            <p:nvPr/>
          </p:nvSpPr>
          <p:spPr bwMode="auto">
            <a:xfrm>
              <a:off x="4098" y="302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q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60" name="Text Box 33"/>
            <p:cNvSpPr txBox="1">
              <a:spLocks noChangeArrowheads="1"/>
            </p:cNvSpPr>
            <p:nvPr/>
          </p:nvSpPr>
          <p:spPr bwMode="auto">
            <a:xfrm>
              <a:off x="3846" y="2036"/>
              <a:ext cx="490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</a:t>
              </a:r>
              <a:r>
                <a:rPr kumimoji="1" lang="en-US" sz="2000" baseline="-25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Ll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)</a:t>
              </a:r>
            </a:p>
          </p:txBody>
        </p:sp>
        <p:sp>
          <p:nvSpPr>
            <p:cNvPr id="52261" name="Text Box 34"/>
            <p:cNvSpPr txBox="1">
              <a:spLocks noChangeArrowheads="1"/>
            </p:cNvSpPr>
            <p:nvPr/>
          </p:nvSpPr>
          <p:spPr bwMode="auto">
            <a:xfrm>
              <a:off x="2970" y="2000"/>
              <a:ext cx="50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sz="2000">
                  <a:solidFill>
                    <a:srgbClr val="008000"/>
                  </a:solidFill>
                  <a:latin typeface="Tahoma" pitchFamily="34" charset="0"/>
                </a:rPr>
                <a:t>Q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</a:t>
              </a:r>
              <a:r>
                <a:rPr kumimoji="1" lang="en-US" sz="2000" baseline="-25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R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)</a:t>
              </a:r>
            </a:p>
          </p:txBody>
        </p:sp>
        <p:sp>
          <p:nvSpPr>
            <p:cNvPr id="52262" name="Text Box 35"/>
            <p:cNvSpPr txBox="1">
              <a:spLocks noChangeArrowheads="1"/>
            </p:cNvSpPr>
            <p:nvPr/>
          </p:nvSpPr>
          <p:spPr bwMode="auto">
            <a:xfrm>
              <a:off x="3456" y="2593"/>
              <a:ext cx="20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</a:t>
              </a:r>
              <a:endParaRPr kumimoji="1" lang="en-GB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231" name="Rectangle 36"/>
              <p:cNvSpPr>
                <a:spLocks noChangeArrowheads="1"/>
              </p:cNvSpPr>
              <p:nvPr/>
            </p:nvSpPr>
            <p:spPr bwMode="auto">
              <a:xfrm>
                <a:off x="301625" y="1922463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  <a:t> We are looking for</a:t>
                </a:r>
                <a:r>
                  <a:rPr kumimoji="1" lang="en-US" altLang="he-IL" sz="3200" dirty="0">
                    <a:solidFill>
                      <a:srgbClr val="008000"/>
                    </a:solidFill>
                    <a:latin typeface="Tahoma" pitchFamily="34" charset="0"/>
                  </a:rPr>
                  <a:t> </a:t>
                </a:r>
                <a:r>
                  <a:rPr kumimoji="1" lang="en-US" altLang="he-IL" sz="3200" i="1" dirty="0">
                    <a:solidFill>
                      <a:srgbClr val="008000"/>
                    </a:solidFill>
                    <a:latin typeface="Tahoma" pitchFamily="34" charset="0"/>
                  </a:rPr>
                  <a:t>P</a:t>
                </a:r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 such that</a:t>
                </a:r>
                <a: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  <a:t>:</a:t>
                </a:r>
                <a:b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</a:br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 </a:t>
                </a:r>
                <a: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he-IL" sz="320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kumimoji="1" lang="en-US" altLang="he-IL" sz="320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acc>
                      <m:accPr>
                        <m:chr m:val="̃"/>
                        <m:ctrlP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kumimoji="1" lang="en-US" altLang="he-IL" sz="3200" i="1" dirty="0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he-IL" sz="3200" b="0" i="1" dirty="0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kumimoji="1" lang="en-US" altLang="he-IL" sz="32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he-IL" sz="32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kumimoji="1" lang="en-US" altLang="he-IL" sz="32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he-IL" sz="3200" i="1" dirty="0" smtClean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altLang="he-IL" sz="3200" i="1" dirty="0" smtClean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altLang="he-IL" sz="3200" i="1" dirty="0" smtClean="0">
                    <a:solidFill>
                      <a:srgbClr val="008000"/>
                    </a:solidFill>
                    <a:latin typeface="Tahoma" pitchFamily="34" charset="0"/>
                  </a:rPr>
                  <a:t>P</a:t>
                </a:r>
                <a:r>
                  <a:rPr kumimoji="1" lang="en-US" altLang="he-IL" sz="3200" dirty="0" smtClean="0">
                    <a:solidFill>
                      <a:srgbClr val="008000"/>
                    </a:solidFill>
                    <a:latin typeface="Tahoma" pitchFamily="34" charset="0"/>
                  </a:rPr>
                  <a:t> </a:t>
                </a:r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is the intersection</a:t>
                </a:r>
              </a:p>
              <a:p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   of</a:t>
                </a:r>
                <a:r>
                  <a:rPr kumimoji="1" lang="en-US" altLang="he-IL" sz="3200" dirty="0">
                    <a:solidFill>
                      <a:srgbClr val="008000"/>
                    </a:solidFill>
                    <a:latin typeface="Tahoma" pitchFamily="34" charset="0"/>
                  </a:rPr>
                  <a:t> </a:t>
                </a:r>
                <a:r>
                  <a:rPr kumimoji="1" lang="en-GB" sz="3200" i="1" dirty="0" smtClean="0">
                    <a:solidFill>
                      <a:srgbClr val="008000"/>
                    </a:solidFill>
                    <a:latin typeface="Tahoma" pitchFamily="34" charset="0"/>
                  </a:rPr>
                  <a:t>P(</a:t>
                </a:r>
                <a:r>
                  <a:rPr kumimoji="1" lang="en-GB" sz="3200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3200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</a:t>
                </a:r>
                <a:r>
                  <a:rPr kumimoji="1" lang="en-GB" sz="3200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r>
                  <a:rPr kumimoji="1" lang="en-US" sz="2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and</a:t>
                </a:r>
                <a:r>
                  <a:rPr kumimoji="1" lang="en-US" sz="2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3200" i="1" dirty="0">
                    <a:solidFill>
                      <a:srgbClr val="008000"/>
                    </a:solidFill>
                    <a:latin typeface="Tahoma" pitchFamily="34" charset="0"/>
                  </a:rPr>
                  <a:t>Q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</a:rPr>
                  <a:t>(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32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</a:t>
                </a:r>
                <a:r>
                  <a:rPr kumimoji="1" lang="en-GB" sz="3200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endParaRPr kumimoji="1" lang="en-US" altLang="he-IL" sz="3200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2231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625" y="1922463"/>
                <a:ext cx="8178800" cy="4171950"/>
              </a:xfrm>
              <a:prstGeom prst="rect">
                <a:avLst/>
              </a:prstGeom>
              <a:blipFill rotWithShape="1">
                <a:blip r:embed="rId4"/>
                <a:stretch>
                  <a:fillRect l="-1639" t="-18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6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AB092D-4754-40D5-9840-9B5D9188B023}" type="slidenum">
              <a:rPr lang="he-IL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5325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</a:t>
            </a: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6738938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53254" name="Rectangle 4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3843338" y="4283075"/>
            <a:ext cx="1557337" cy="938213"/>
          </a:xfrm>
          <a:prstGeom prst="parallelogram">
            <a:avLst>
              <a:gd name="adj" fmla="val 4149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53255" name="AutoShape 5" descr="Recycled paper"/>
          <p:cNvSpPr>
            <a:spLocks noChangeArrowheads="1"/>
          </p:cNvSpPr>
          <p:nvPr/>
        </p:nvSpPr>
        <p:spPr bwMode="auto">
          <a:xfrm rot="16200000" flipH="1">
            <a:off x="5843588" y="4462463"/>
            <a:ext cx="1352550" cy="977900"/>
          </a:xfrm>
          <a:prstGeom prst="parallelogram">
            <a:avLst>
              <a:gd name="adj" fmla="val 34578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53256" name="Line 6"/>
          <p:cNvSpPr>
            <a:spLocks noChangeShapeType="1"/>
          </p:cNvSpPr>
          <p:nvPr/>
        </p:nvSpPr>
        <p:spPr bwMode="auto">
          <a:xfrm flipV="1">
            <a:off x="3644900" y="4827588"/>
            <a:ext cx="938213" cy="6032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Line 7"/>
          <p:cNvSpPr>
            <a:spLocks noChangeShapeType="1"/>
          </p:cNvSpPr>
          <p:nvPr/>
        </p:nvSpPr>
        <p:spPr bwMode="auto">
          <a:xfrm flipV="1">
            <a:off x="5091113" y="4048125"/>
            <a:ext cx="488950" cy="3778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8"/>
          <p:cNvSpPr>
            <a:spLocks noChangeShapeType="1"/>
          </p:cNvSpPr>
          <p:nvPr/>
        </p:nvSpPr>
        <p:spPr bwMode="auto">
          <a:xfrm>
            <a:off x="5634038" y="3811588"/>
            <a:ext cx="717550" cy="6762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9"/>
          <p:cNvSpPr>
            <a:spLocks noChangeShapeType="1"/>
          </p:cNvSpPr>
          <p:nvPr/>
        </p:nvSpPr>
        <p:spPr bwMode="auto">
          <a:xfrm flipH="1" flipV="1">
            <a:off x="6656388" y="4878388"/>
            <a:ext cx="665162" cy="6524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Oval 10"/>
          <p:cNvSpPr>
            <a:spLocks noChangeArrowheads="1"/>
          </p:cNvSpPr>
          <p:nvPr/>
        </p:nvSpPr>
        <p:spPr bwMode="auto">
          <a:xfrm>
            <a:off x="4545013" y="4827588"/>
            <a:ext cx="38100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61" name="Oval 11"/>
          <p:cNvSpPr>
            <a:spLocks noChangeArrowheads="1"/>
          </p:cNvSpPr>
          <p:nvPr/>
        </p:nvSpPr>
        <p:spPr bwMode="auto">
          <a:xfrm>
            <a:off x="6616700" y="4827588"/>
            <a:ext cx="39688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62" name="Oval 12"/>
          <p:cNvSpPr>
            <a:spLocks noChangeArrowheads="1"/>
          </p:cNvSpPr>
          <p:nvPr/>
        </p:nvSpPr>
        <p:spPr bwMode="auto">
          <a:xfrm>
            <a:off x="5611813" y="4040188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63" name="Text Box 13"/>
          <p:cNvSpPr txBox="1">
            <a:spLocks noChangeArrowheads="1"/>
          </p:cNvSpPr>
          <p:nvPr/>
        </p:nvSpPr>
        <p:spPr bwMode="auto">
          <a:xfrm>
            <a:off x="5843588" y="3873500"/>
            <a:ext cx="13335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Object Point</a:t>
            </a:r>
          </a:p>
        </p:txBody>
      </p:sp>
      <p:sp>
        <p:nvSpPr>
          <p:cNvPr id="53264" name="Line 14"/>
          <p:cNvSpPr>
            <a:spLocks noChangeShapeType="1"/>
          </p:cNvSpPr>
          <p:nvPr/>
        </p:nvSpPr>
        <p:spPr bwMode="auto">
          <a:xfrm flipV="1">
            <a:off x="3654425" y="5476875"/>
            <a:ext cx="1379538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15"/>
          <p:cNvSpPr>
            <a:spLocks noChangeShapeType="1"/>
          </p:cNvSpPr>
          <p:nvPr/>
        </p:nvSpPr>
        <p:spPr bwMode="auto">
          <a:xfrm flipV="1">
            <a:off x="6146800" y="5470525"/>
            <a:ext cx="1087438" cy="158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16"/>
          <p:cNvSpPr>
            <a:spLocks noChangeShapeType="1"/>
          </p:cNvSpPr>
          <p:nvPr/>
        </p:nvSpPr>
        <p:spPr bwMode="auto">
          <a:xfrm>
            <a:off x="5094288" y="5481638"/>
            <a:ext cx="935037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Text Box 17"/>
          <p:cNvSpPr txBox="1">
            <a:spLocks noChangeArrowheads="1"/>
          </p:cNvSpPr>
          <p:nvPr/>
        </p:nvSpPr>
        <p:spPr bwMode="auto">
          <a:xfrm>
            <a:off x="3152775" y="5465763"/>
            <a:ext cx="611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Cop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68" name="Text Box 18"/>
          <p:cNvSpPr txBox="1">
            <a:spLocks noChangeArrowheads="1"/>
          </p:cNvSpPr>
          <p:nvPr/>
        </p:nvSpPr>
        <p:spPr bwMode="auto">
          <a:xfrm>
            <a:off x="7235825" y="5503863"/>
            <a:ext cx="611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008000"/>
                </a:solidFill>
                <a:latin typeface="Comic Sans MS" pitchFamily="66" charset="0"/>
              </a:rPr>
              <a:t>Cop</a:t>
            </a:r>
            <a:endParaRPr lang="en-US" altLang="he-IL" sz="18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53269" name="Line 19"/>
          <p:cNvSpPr>
            <a:spLocks noChangeShapeType="1"/>
          </p:cNvSpPr>
          <p:nvPr/>
        </p:nvSpPr>
        <p:spPr bwMode="auto">
          <a:xfrm flipV="1">
            <a:off x="3641725" y="4789488"/>
            <a:ext cx="588963" cy="657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0" name="Line 20"/>
          <p:cNvSpPr>
            <a:spLocks noChangeShapeType="1"/>
          </p:cNvSpPr>
          <p:nvPr/>
        </p:nvSpPr>
        <p:spPr bwMode="auto">
          <a:xfrm>
            <a:off x="6559550" y="5262563"/>
            <a:ext cx="712788" cy="233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1" name="Text Box 21"/>
          <p:cNvSpPr txBox="1">
            <a:spLocks noChangeArrowheads="1"/>
          </p:cNvSpPr>
          <p:nvPr/>
        </p:nvSpPr>
        <p:spPr bwMode="auto">
          <a:xfrm>
            <a:off x="4040188" y="4697413"/>
            <a:ext cx="325437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53272" name="Text Box 22"/>
          <p:cNvSpPr txBox="1">
            <a:spLocks noChangeArrowheads="1"/>
          </p:cNvSpPr>
          <p:nvPr/>
        </p:nvSpPr>
        <p:spPr bwMode="auto">
          <a:xfrm>
            <a:off x="6388100" y="5221288"/>
            <a:ext cx="325438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53273" name="Line 23"/>
          <p:cNvSpPr>
            <a:spLocks noChangeShapeType="1"/>
          </p:cNvSpPr>
          <p:nvPr/>
        </p:nvSpPr>
        <p:spPr bwMode="auto">
          <a:xfrm>
            <a:off x="6562725" y="5181600"/>
            <a:ext cx="53975" cy="2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4" name="Line 24"/>
          <p:cNvSpPr>
            <a:spLocks noChangeShapeType="1"/>
          </p:cNvSpPr>
          <p:nvPr/>
        </p:nvSpPr>
        <p:spPr bwMode="auto">
          <a:xfrm>
            <a:off x="6616700" y="5207000"/>
            <a:ext cx="14288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5" name="Line 25"/>
          <p:cNvSpPr>
            <a:spLocks noChangeShapeType="1"/>
          </p:cNvSpPr>
          <p:nvPr/>
        </p:nvSpPr>
        <p:spPr bwMode="auto">
          <a:xfrm>
            <a:off x="4164013" y="4849813"/>
            <a:ext cx="73025" cy="55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6" name="Line 26"/>
          <p:cNvSpPr>
            <a:spLocks noChangeShapeType="1"/>
          </p:cNvSpPr>
          <p:nvPr/>
        </p:nvSpPr>
        <p:spPr bwMode="auto">
          <a:xfrm flipV="1">
            <a:off x="4230688" y="4843463"/>
            <a:ext cx="49212" cy="61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7" name="Text Box 27"/>
          <p:cNvSpPr txBox="1">
            <a:spLocks noChangeArrowheads="1"/>
          </p:cNvSpPr>
          <p:nvPr/>
        </p:nvSpPr>
        <p:spPr bwMode="auto">
          <a:xfrm>
            <a:off x="3629025" y="4822825"/>
            <a:ext cx="6524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endParaRPr lang="en-GB" i="1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78" name="Oval 28"/>
          <p:cNvSpPr>
            <a:spLocks noChangeArrowheads="1"/>
          </p:cNvSpPr>
          <p:nvPr/>
        </p:nvSpPr>
        <p:spPr bwMode="auto">
          <a:xfrm>
            <a:off x="3616325" y="5408613"/>
            <a:ext cx="55563" cy="87312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79" name="Oval 29"/>
          <p:cNvSpPr>
            <a:spLocks noChangeArrowheads="1"/>
          </p:cNvSpPr>
          <p:nvPr/>
        </p:nvSpPr>
        <p:spPr bwMode="auto">
          <a:xfrm>
            <a:off x="7258050" y="5467350"/>
            <a:ext cx="55563" cy="87313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80" name="Text Box 30"/>
          <p:cNvSpPr txBox="1">
            <a:spLocks noChangeArrowheads="1"/>
          </p:cNvSpPr>
          <p:nvPr/>
        </p:nvSpPr>
        <p:spPr bwMode="auto">
          <a:xfrm>
            <a:off x="4457700" y="4752975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81" name="Text Box 31"/>
          <p:cNvSpPr txBox="1">
            <a:spLocks noChangeArrowheads="1"/>
          </p:cNvSpPr>
          <p:nvPr/>
        </p:nvSpPr>
        <p:spPr bwMode="auto">
          <a:xfrm>
            <a:off x="6505575" y="4800600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q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82" name="Text Box 32"/>
          <p:cNvSpPr txBox="1">
            <a:spLocks noChangeArrowheads="1"/>
          </p:cNvSpPr>
          <p:nvPr/>
        </p:nvSpPr>
        <p:spPr bwMode="auto">
          <a:xfrm>
            <a:off x="5486400" y="4116388"/>
            <a:ext cx="3238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53283" name="Rectangle 33"/>
          <p:cNvSpPr>
            <a:spLocks noChangeArrowheads="1"/>
          </p:cNvSpPr>
          <p:nvPr/>
        </p:nvSpPr>
        <p:spPr bwMode="auto">
          <a:xfrm>
            <a:off x="360363" y="1849438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When </a:t>
            </a:r>
            <a:r>
              <a:rPr kumimoji="1" lang="en-GB" sz="3200" dirty="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kumimoji="1" lang="en-GB" sz="32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  <a:r>
              <a:rPr kumimoji="1" lang="en-US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Tahoma" pitchFamily="34" charset="0"/>
                <a:sym typeface="Symbol" pitchFamily="18" charset="2"/>
              </a:rPr>
              <a:t>and</a:t>
            </a:r>
            <a:r>
              <a:rPr kumimoji="1" lang="en-US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 dirty="0">
                <a:solidFill>
                  <a:srgbClr val="008000"/>
                </a:solidFill>
                <a:latin typeface="Tahoma" pitchFamily="34" charset="0"/>
              </a:rPr>
              <a:t>Q</a:t>
            </a:r>
            <a:r>
              <a:rPr kumimoji="1" lang="en-GB" sz="3200" dirty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sz="32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kumimoji="1" lang="en-US" sz="32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’</a:t>
            </a:r>
            <a:r>
              <a:rPr kumimoji="1" lang="en-GB" sz="32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sz="32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do not intersect,</a:t>
            </a:r>
          </a:p>
          <a:p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we are looking for</a:t>
            </a: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P</a:t>
            </a: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 that minimizes:</a:t>
            </a:r>
          </a:p>
          <a:p>
            <a:pPr>
              <a:buFontTx/>
              <a:buChar char="•"/>
            </a:pP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 </a:t>
            </a:r>
            <a:r>
              <a:rPr kumimoji="1" lang="en-US" altLang="he-IL" dirty="0">
                <a:solidFill>
                  <a:srgbClr val="008000"/>
                </a:solidFill>
                <a:latin typeface="Tahoma" pitchFamily="34" charset="0"/>
              </a:rPr>
              <a:t>d(P,</a:t>
            </a:r>
            <a:r>
              <a:rPr kumimoji="1" lang="en-GB" dirty="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kumimoji="1" lang="en-GB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  <a:r>
              <a:rPr kumimoji="1" lang="en-US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baseline="30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2+</a:t>
            </a:r>
            <a:r>
              <a:rPr kumimoji="1" lang="en-US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altLang="he-IL" dirty="0">
                <a:solidFill>
                  <a:srgbClr val="008000"/>
                </a:solidFill>
                <a:latin typeface="Tahoma" pitchFamily="34" charset="0"/>
              </a:rPr>
              <a:t>d(P,Q</a:t>
            </a:r>
            <a:r>
              <a:rPr kumimoji="1" lang="en-GB" dirty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kumimoji="1" lang="en-US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’</a:t>
            </a:r>
            <a:r>
              <a:rPr kumimoji="1" lang="en-GB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baseline="30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</a:t>
            </a:r>
          </a:p>
          <a:p>
            <a:pPr>
              <a:buFontTx/>
              <a:buChar char="•"/>
            </a:pPr>
            <a:r>
              <a:rPr kumimoji="1" lang="en-US" altLang="he-IL" dirty="0">
                <a:solidFill>
                  <a:srgbClr val="003399"/>
                </a:solidFill>
                <a:latin typeface="Tahoma" pitchFamily="34" charset="0"/>
                <a:sym typeface="Symbol" pitchFamily="18" charset="2"/>
              </a:rPr>
              <a:t>  Other possibilities…</a:t>
            </a:r>
            <a:endParaRPr kumimoji="1" lang="en-US" altLang="he-IL" dirty="0">
              <a:solidFill>
                <a:srgbClr val="003399"/>
              </a:solidFill>
              <a:latin typeface="Tahoma" pitchFamily="34" charset="0"/>
            </a:endParaRPr>
          </a:p>
          <a:p>
            <a:endParaRPr kumimoji="1" lang="en-US" altLang="he-IL" dirty="0">
              <a:solidFill>
                <a:srgbClr val="003399"/>
              </a:solidFill>
              <a:latin typeface="Tahoma" pitchFamily="34" charset="0"/>
            </a:endParaRPr>
          </a:p>
          <a:p>
            <a:endParaRPr kumimoji="1" lang="en-US" altLang="he-IL" sz="3200" dirty="0">
              <a:solidFill>
                <a:srgbClr val="008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8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E34425E-44D4-4B67-A0C7-BE6CAEF60897}" type="slidenum">
              <a:rPr lang="he-IL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30728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Triangulation:</a:t>
            </a:r>
            <a:br>
              <a:rPr lang="en-US" altLang="he-IL" dirty="0" smtClean="0"/>
            </a:br>
            <a:r>
              <a:rPr lang="en-US" altLang="he-IL" sz="2400" dirty="0" smtClean="0">
                <a:solidFill>
                  <a:srgbClr val="008000"/>
                </a:solidFill>
                <a:latin typeface="Tahoma" pitchFamily="34" charset="0"/>
              </a:rPr>
              <a:t>min(</a:t>
            </a:r>
            <a:r>
              <a:rPr lang="en-US" altLang="he-IL" sz="1800" dirty="0" smtClean="0">
                <a:solidFill>
                  <a:srgbClr val="008000"/>
                </a:solidFill>
                <a:latin typeface="Tahoma" pitchFamily="34" charset="0"/>
              </a:rPr>
              <a:t>d(P,</a:t>
            </a:r>
            <a:r>
              <a:rPr lang="en-GB" sz="1800" dirty="0" smtClean="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lang="en-GB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lang="en-US" sz="1800" baseline="-250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L</a:t>
            </a:r>
            <a:r>
              <a:rPr lang="en-GB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baseline="300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2+</a:t>
            </a:r>
            <a:r>
              <a:rPr lang="en-US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n-US" altLang="he-IL" sz="1800" dirty="0" smtClean="0">
                <a:solidFill>
                  <a:srgbClr val="008000"/>
                </a:solidFill>
                <a:latin typeface="Tahoma" pitchFamily="34" charset="0"/>
              </a:rPr>
              <a:t>d(P,Q</a:t>
            </a:r>
            <a:r>
              <a:rPr lang="en-GB" sz="1800" dirty="0" smtClean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lang="en-GB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lang="en-US" sz="1800" baseline="-250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R</a:t>
            </a:r>
            <a:r>
              <a:rPr lang="en-GB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baseline="300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 </a:t>
            </a:r>
            <a:r>
              <a:rPr lang="en-US" sz="1800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endParaRPr lang="en-US" altLang="he-IL" sz="1800" dirty="0" smtClean="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30" name="Text Box 3"/>
          <p:cNvSpPr txBox="1">
            <a:spLocks noChangeArrowheads="1"/>
          </p:cNvSpPr>
          <p:nvPr/>
        </p:nvSpPr>
        <p:spPr bwMode="auto">
          <a:xfrm>
            <a:off x="7892485" y="547157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30731" name="Rectangle 4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5176273" y="3796760"/>
            <a:ext cx="1557337" cy="938213"/>
          </a:xfrm>
          <a:prstGeom prst="parallelogram">
            <a:avLst>
              <a:gd name="adj" fmla="val 41497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30732" name="AutoShape 5" descr="Recycled paper"/>
          <p:cNvSpPr>
            <a:spLocks noChangeArrowheads="1"/>
          </p:cNvSpPr>
          <p:nvPr/>
        </p:nvSpPr>
        <p:spPr bwMode="auto">
          <a:xfrm rot="16200000" flipH="1">
            <a:off x="7176523" y="3976148"/>
            <a:ext cx="1352550" cy="977900"/>
          </a:xfrm>
          <a:prstGeom prst="parallelogram">
            <a:avLst>
              <a:gd name="adj" fmla="val 34578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30733" name="Line 6"/>
          <p:cNvSpPr>
            <a:spLocks noChangeShapeType="1"/>
          </p:cNvSpPr>
          <p:nvPr/>
        </p:nvSpPr>
        <p:spPr bwMode="auto">
          <a:xfrm flipV="1">
            <a:off x="4977835" y="4341273"/>
            <a:ext cx="938213" cy="6032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7"/>
          <p:cNvSpPr>
            <a:spLocks noChangeShapeType="1"/>
          </p:cNvSpPr>
          <p:nvPr/>
        </p:nvSpPr>
        <p:spPr bwMode="auto">
          <a:xfrm flipV="1">
            <a:off x="6424048" y="3580860"/>
            <a:ext cx="517525" cy="3587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8"/>
          <p:cNvSpPr>
            <a:spLocks noChangeShapeType="1"/>
          </p:cNvSpPr>
          <p:nvPr/>
        </p:nvSpPr>
        <p:spPr bwMode="auto">
          <a:xfrm>
            <a:off x="6966973" y="3325273"/>
            <a:ext cx="717550" cy="6762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9"/>
          <p:cNvSpPr>
            <a:spLocks noChangeShapeType="1"/>
          </p:cNvSpPr>
          <p:nvPr/>
        </p:nvSpPr>
        <p:spPr bwMode="auto">
          <a:xfrm flipH="1" flipV="1">
            <a:off x="7989323" y="4392073"/>
            <a:ext cx="665162" cy="6524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Oval 10"/>
          <p:cNvSpPr>
            <a:spLocks noChangeArrowheads="1"/>
          </p:cNvSpPr>
          <p:nvPr/>
        </p:nvSpPr>
        <p:spPr bwMode="auto">
          <a:xfrm>
            <a:off x="5877948" y="4341273"/>
            <a:ext cx="38100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38" name="Oval 11"/>
          <p:cNvSpPr>
            <a:spLocks noChangeArrowheads="1"/>
          </p:cNvSpPr>
          <p:nvPr/>
        </p:nvSpPr>
        <p:spPr bwMode="auto">
          <a:xfrm>
            <a:off x="7949635" y="4341273"/>
            <a:ext cx="39688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39" name="Oval 12"/>
          <p:cNvSpPr>
            <a:spLocks noChangeArrowheads="1"/>
          </p:cNvSpPr>
          <p:nvPr/>
        </p:nvSpPr>
        <p:spPr bwMode="auto">
          <a:xfrm>
            <a:off x="6944748" y="3553873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40" name="Text Box 13"/>
          <p:cNvSpPr txBox="1">
            <a:spLocks noChangeArrowheads="1"/>
          </p:cNvSpPr>
          <p:nvPr/>
        </p:nvSpPr>
        <p:spPr bwMode="auto">
          <a:xfrm>
            <a:off x="7176523" y="3387185"/>
            <a:ext cx="13335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Object Point</a:t>
            </a:r>
          </a:p>
        </p:txBody>
      </p:sp>
      <p:sp>
        <p:nvSpPr>
          <p:cNvPr id="30741" name="Line 14"/>
          <p:cNvSpPr>
            <a:spLocks noChangeShapeType="1"/>
          </p:cNvSpPr>
          <p:nvPr/>
        </p:nvSpPr>
        <p:spPr bwMode="auto">
          <a:xfrm flipV="1">
            <a:off x="4987360" y="4990560"/>
            <a:ext cx="1379538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15"/>
          <p:cNvSpPr>
            <a:spLocks noChangeShapeType="1"/>
          </p:cNvSpPr>
          <p:nvPr/>
        </p:nvSpPr>
        <p:spPr bwMode="auto">
          <a:xfrm flipV="1">
            <a:off x="7479735" y="4984210"/>
            <a:ext cx="1087438" cy="158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16"/>
          <p:cNvSpPr>
            <a:spLocks noChangeShapeType="1"/>
          </p:cNvSpPr>
          <p:nvPr/>
        </p:nvSpPr>
        <p:spPr bwMode="auto">
          <a:xfrm>
            <a:off x="6427223" y="4995323"/>
            <a:ext cx="935037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Text Box 17"/>
          <p:cNvSpPr txBox="1">
            <a:spLocks noChangeArrowheads="1"/>
          </p:cNvSpPr>
          <p:nvPr/>
        </p:nvSpPr>
        <p:spPr bwMode="auto">
          <a:xfrm>
            <a:off x="4565085" y="4873085"/>
            <a:ext cx="44767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</a:t>
            </a:r>
            <a:r>
              <a:rPr lang="en-US" altLang="he-IL" sz="2000" b="1" baseline="-25000">
                <a:solidFill>
                  <a:srgbClr val="FF0000"/>
                </a:solidFill>
                <a:latin typeface="Comic Sans MS" pitchFamily="66" charset="0"/>
              </a:rPr>
              <a:t>R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45" name="Text Box 18"/>
          <p:cNvSpPr txBox="1">
            <a:spLocks noChangeArrowheads="1"/>
          </p:cNvSpPr>
          <p:nvPr/>
        </p:nvSpPr>
        <p:spPr bwMode="auto">
          <a:xfrm>
            <a:off x="8568760" y="5017548"/>
            <a:ext cx="44767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008000"/>
                </a:solidFill>
                <a:latin typeface="Comic Sans MS" pitchFamily="66" charset="0"/>
              </a:rPr>
              <a:t>C</a:t>
            </a:r>
            <a:r>
              <a:rPr lang="en-US" altLang="he-IL" sz="2000" b="1" baseline="-25000">
                <a:solidFill>
                  <a:srgbClr val="008000"/>
                </a:solidFill>
                <a:latin typeface="Comic Sans MS" pitchFamily="66" charset="0"/>
              </a:rPr>
              <a:t>R</a:t>
            </a:r>
            <a:endParaRPr lang="en-US" altLang="he-IL" sz="18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30746" name="Line 19"/>
          <p:cNvSpPr>
            <a:spLocks noChangeShapeType="1"/>
          </p:cNvSpPr>
          <p:nvPr/>
        </p:nvSpPr>
        <p:spPr bwMode="auto">
          <a:xfrm flipV="1">
            <a:off x="4974660" y="4303173"/>
            <a:ext cx="588963" cy="657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0"/>
          <p:cNvSpPr>
            <a:spLocks noChangeShapeType="1"/>
          </p:cNvSpPr>
          <p:nvPr/>
        </p:nvSpPr>
        <p:spPr bwMode="auto">
          <a:xfrm>
            <a:off x="7892485" y="4776248"/>
            <a:ext cx="712788" cy="233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Text Box 21"/>
          <p:cNvSpPr txBox="1">
            <a:spLocks noChangeArrowheads="1"/>
          </p:cNvSpPr>
          <p:nvPr/>
        </p:nvSpPr>
        <p:spPr bwMode="auto">
          <a:xfrm>
            <a:off x="5373123" y="4211098"/>
            <a:ext cx="325437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30749" name="Text Box 22"/>
          <p:cNvSpPr txBox="1">
            <a:spLocks noChangeArrowheads="1"/>
          </p:cNvSpPr>
          <p:nvPr/>
        </p:nvSpPr>
        <p:spPr bwMode="auto">
          <a:xfrm>
            <a:off x="7721035" y="4734973"/>
            <a:ext cx="325438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30750" name="Line 23"/>
          <p:cNvSpPr>
            <a:spLocks noChangeShapeType="1"/>
          </p:cNvSpPr>
          <p:nvPr/>
        </p:nvSpPr>
        <p:spPr bwMode="auto">
          <a:xfrm>
            <a:off x="7895660" y="4695285"/>
            <a:ext cx="53975" cy="2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24"/>
          <p:cNvSpPr>
            <a:spLocks noChangeShapeType="1"/>
          </p:cNvSpPr>
          <p:nvPr/>
        </p:nvSpPr>
        <p:spPr bwMode="auto">
          <a:xfrm>
            <a:off x="7949635" y="4720685"/>
            <a:ext cx="14288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25"/>
          <p:cNvSpPr>
            <a:spLocks noChangeShapeType="1"/>
          </p:cNvSpPr>
          <p:nvPr/>
        </p:nvSpPr>
        <p:spPr bwMode="auto">
          <a:xfrm>
            <a:off x="5496948" y="4363498"/>
            <a:ext cx="73025" cy="55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26"/>
          <p:cNvSpPr>
            <a:spLocks noChangeShapeType="1"/>
          </p:cNvSpPr>
          <p:nvPr/>
        </p:nvSpPr>
        <p:spPr bwMode="auto">
          <a:xfrm flipV="1">
            <a:off x="5563623" y="4357148"/>
            <a:ext cx="49212" cy="61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Text Box 27"/>
          <p:cNvSpPr txBox="1">
            <a:spLocks noChangeArrowheads="1"/>
          </p:cNvSpPr>
          <p:nvPr/>
        </p:nvSpPr>
        <p:spPr bwMode="auto">
          <a:xfrm>
            <a:off x="4961960" y="4336510"/>
            <a:ext cx="6524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endParaRPr lang="en-GB" i="1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55" name="Oval 28"/>
          <p:cNvSpPr>
            <a:spLocks noChangeArrowheads="1"/>
          </p:cNvSpPr>
          <p:nvPr/>
        </p:nvSpPr>
        <p:spPr bwMode="auto">
          <a:xfrm>
            <a:off x="4949260" y="4922298"/>
            <a:ext cx="55563" cy="87312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56" name="Oval 29"/>
          <p:cNvSpPr>
            <a:spLocks noChangeArrowheads="1"/>
          </p:cNvSpPr>
          <p:nvPr/>
        </p:nvSpPr>
        <p:spPr bwMode="auto">
          <a:xfrm>
            <a:off x="8590985" y="4981035"/>
            <a:ext cx="55563" cy="87313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57" name="Text Box 30"/>
          <p:cNvSpPr txBox="1">
            <a:spLocks noChangeArrowheads="1"/>
          </p:cNvSpPr>
          <p:nvPr/>
        </p:nvSpPr>
        <p:spPr bwMode="auto">
          <a:xfrm>
            <a:off x="5790635" y="4266660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58" name="Text Box 31"/>
          <p:cNvSpPr txBox="1">
            <a:spLocks noChangeArrowheads="1"/>
          </p:cNvSpPr>
          <p:nvPr/>
        </p:nvSpPr>
        <p:spPr bwMode="auto">
          <a:xfrm>
            <a:off x="7838510" y="4314285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q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59" name="Text Box 32"/>
          <p:cNvSpPr txBox="1">
            <a:spLocks noChangeArrowheads="1"/>
          </p:cNvSpPr>
          <p:nvPr/>
        </p:nvSpPr>
        <p:spPr bwMode="auto">
          <a:xfrm>
            <a:off x="6514535" y="2991898"/>
            <a:ext cx="3238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60" name="Oval 33"/>
          <p:cNvSpPr>
            <a:spLocks noChangeArrowheads="1"/>
          </p:cNvSpPr>
          <p:nvPr/>
        </p:nvSpPr>
        <p:spPr bwMode="auto">
          <a:xfrm>
            <a:off x="7001898" y="3496723"/>
            <a:ext cx="39687" cy="50800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GB" b="1">
              <a:latin typeface="Times New Roman (Hebrew)" pitchFamily="18" charset="0"/>
            </a:endParaRPr>
          </a:p>
        </p:txBody>
      </p:sp>
      <p:sp>
        <p:nvSpPr>
          <p:cNvPr id="30761" name="Oval 34"/>
          <p:cNvSpPr>
            <a:spLocks noChangeArrowheads="1"/>
          </p:cNvSpPr>
          <p:nvPr/>
        </p:nvSpPr>
        <p:spPr bwMode="auto">
          <a:xfrm>
            <a:off x="7087623" y="3410998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62" name="Text Box 35"/>
          <p:cNvSpPr txBox="1">
            <a:spLocks noChangeArrowheads="1"/>
          </p:cNvSpPr>
          <p:nvPr/>
        </p:nvSpPr>
        <p:spPr bwMode="auto">
          <a:xfrm>
            <a:off x="6800285" y="3782473"/>
            <a:ext cx="4064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sz="2000" baseline="-25000">
                <a:solidFill>
                  <a:srgbClr val="008000"/>
                </a:solidFill>
                <a:latin typeface="Tahoma" pitchFamily="34" charset="0"/>
              </a:rPr>
              <a:t>L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63" name="Text Box 36"/>
          <p:cNvSpPr txBox="1">
            <a:spLocks noChangeArrowheads="1"/>
          </p:cNvSpPr>
          <p:nvPr/>
        </p:nvSpPr>
        <p:spPr bwMode="auto">
          <a:xfrm>
            <a:off x="6970148" y="3056985"/>
            <a:ext cx="427037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sz="2000" baseline="-25000">
                <a:solidFill>
                  <a:srgbClr val="008000"/>
                </a:solidFill>
                <a:latin typeface="Tahoma" pitchFamily="34" charset="0"/>
              </a:rPr>
              <a:t>R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64" name="Line 37"/>
          <p:cNvSpPr>
            <a:spLocks noChangeShapeType="1"/>
          </p:cNvSpPr>
          <p:nvPr/>
        </p:nvSpPr>
        <p:spPr bwMode="auto">
          <a:xfrm>
            <a:off x="6743135" y="3285585"/>
            <a:ext cx="228600" cy="1905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65" name="Line 38"/>
          <p:cNvSpPr>
            <a:spLocks noChangeShapeType="1"/>
          </p:cNvSpPr>
          <p:nvPr/>
        </p:nvSpPr>
        <p:spPr bwMode="auto">
          <a:xfrm flipH="1" flipV="1">
            <a:off x="6962210" y="3638010"/>
            <a:ext cx="57150" cy="2476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66" name="Line 39"/>
          <p:cNvSpPr>
            <a:spLocks noChangeShapeType="1"/>
          </p:cNvSpPr>
          <p:nvPr/>
        </p:nvSpPr>
        <p:spPr bwMode="auto">
          <a:xfrm flipH="1">
            <a:off x="7074923" y="2836323"/>
            <a:ext cx="873125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5288" name="Rectangle 40"/>
              <p:cNvSpPr>
                <a:spLocks noChangeArrowheads="1"/>
              </p:cNvSpPr>
              <p:nvPr/>
            </p:nvSpPr>
            <p:spPr bwMode="auto">
              <a:xfrm>
                <a:off x="728663" y="1701800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/>
                      </a:rPr>
                      <m:t> </m:t>
                    </m:r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sz="2800" dirty="0" smtClean="0">
                    <a:solidFill>
                      <a:srgbClr val="008000"/>
                    </a:solidFill>
                    <a:latin typeface="Tahoma" pitchFamily="34" charset="0"/>
                  </a:rPr>
                  <a:t>  </a:t>
                </a: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and</a:t>
                </a:r>
                <a14:m>
                  <m:oMath xmlns:m="http://schemas.openxmlformats.org/officeDocument/2006/math">
                    <m:r>
                      <a:rPr kumimoji="1" lang="en-US" sz="2800" b="0" i="1" dirty="0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sSub>
                      <m:sSubPr>
                        <m:ctrlP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𝑢</m:t>
                        </m:r>
                      </m:e>
                      <m:sub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=(</m:t>
                    </m:r>
                    <m:sSub>
                      <m:sSubPr>
                        <m:ctrlP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/>
                            <a:sym typeface="Symbol" pitchFamily="18" charset="2"/>
                          </a:rPr>
                          <m:t>𝑆</m:t>
                        </m:r>
                      </m:e>
                      <m:sub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−</m:t>
                    </m:r>
                    <m:sSub>
                      <m:sSubPr>
                        <m:ctrlP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𝐶</m:t>
                        </m:r>
                      </m:e>
                      <m:sub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kumimoji="1" lang="en-US" sz="2800" dirty="0" smtClean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</a:pPr>
                <a:r>
                  <a:rPr kumimoji="1" lang="en-US" sz="2800" dirty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/>
                            <a:sym typeface="Symbol" pitchFamily="18" charset="2"/>
                          </a:rPr>
                          <m:t>𝑆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/>
                            <a:sym typeface="Symbol" pitchFamily="18" charset="2"/>
                          </a:rPr>
                          <m:t>𝑆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are the </a:t>
                </a:r>
                <a:r>
                  <a:rPr kumimoji="1" lang="en-US" sz="2800" dirty="0" err="1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inhomogenouse</a:t>
                </a: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/>
                </a:r>
                <a:b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</a:b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   coordinates of</a:t>
                </a:r>
                <a:b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</a:b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sz="28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sz="28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sz="2800" b="0" i="1" smtClean="0">
                                    <a:solidFill>
                                      <a:srgbClr val="008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sz="2800" b="0" i="1" smtClean="0">
                                    <a:solidFill>
                                      <a:srgbClr val="008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𝐿</m:t>
                                </m:r>
                              </m:sub>
                            </m:sSub>
                          </m:e>
                        </m:acc>
                        <m:r>
                          <a:rPr kumimoji="1" lang="en-US" sz="2800" b="0" i="1" dirty="0" smtClean="0">
                            <a:solidFill>
                              <a:srgbClr val="003399"/>
                            </a:solidFill>
                            <a:latin typeface="Cambria Math"/>
                          </a:rPr>
                          <m:t>=</m:t>
                        </m:r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𝐿</m:t>
                        </m:r>
                      </m:sub>
                      <m:sup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bSup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/>
                        <a:sym typeface="Symbol" pitchFamily="18" charset="2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/>
                            <a:sym typeface="Symbol" pitchFamily="18" charset="2"/>
                          </a:rPr>
                          <m:t>𝑝</m:t>
                        </m:r>
                      </m:e>
                    </m:acc>
                    <m:r>
                      <a:rPr kumimoji="1" lang="en-US" sz="2800" b="0" i="1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r>
                      <a:rPr kumimoji="1" lang="en-US" sz="2800" b="0" i="1" smtClean="0">
                        <a:solidFill>
                          <a:srgbClr val="003399"/>
                        </a:solidFill>
                        <a:latin typeface="Cambria Math"/>
                        <a:sym typeface="Symbol" pitchFamily="18" charset="2"/>
                      </a:rPr>
                      <m:t>   </m:t>
                    </m:r>
                    <m:sSubSup>
                      <m:sSubSupPr>
                        <m:ctrlPr>
                          <a:rPr kumimoji="1" lang="en-US" sz="28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kumimoji="1" lang="en-US" sz="28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sz="28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kumimoji="1" lang="en-US" sz="2800" i="1">
                                    <a:solidFill>
                                      <a:srgbClr val="008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kumimoji="1" lang="en-US" sz="2800" b="0" i="1" smtClean="0">
                                    <a:solidFill>
                                      <a:srgbClr val="008000"/>
                                    </a:solidFill>
                                    <a:latin typeface="Cambria Math"/>
                                    <a:sym typeface="Symbol" pitchFamily="18" charset="2"/>
                                  </a:rPr>
                                  <m:t>𝑅</m:t>
                                </m:r>
                              </m:sub>
                            </m:sSub>
                          </m:e>
                        </m:acc>
                        <m:r>
                          <a:rPr kumimoji="1" lang="en-US" sz="2800" i="1" dirty="0">
                            <a:solidFill>
                              <a:srgbClr val="003399"/>
                            </a:solidFill>
                            <a:latin typeface="Cambria Math"/>
                          </a:rPr>
                          <m:t>=</m:t>
                        </m:r>
                        <m:r>
                          <a:rPr kumimoji="1" lang="en-US" sz="28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  <m:sup>
                        <m:r>
                          <a:rPr kumimoji="1" lang="en-US" sz="28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bSup>
                    <m:acc>
                      <m:accPr>
                        <m:chr m:val="̃"/>
                        <m:ctrlPr>
                          <a:rPr kumimoji="1" lang="en-US" sz="28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/>
                            <a:sym typeface="Symbol" pitchFamily="18" charset="2"/>
                          </a:rPr>
                          <m:t>𝑞</m:t>
                        </m:r>
                      </m:e>
                    </m:acc>
                  </m:oMath>
                </a14:m>
                <a:r>
                  <a:rPr kumimoji="1" lang="en-US" sz="2800" dirty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		     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P(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 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=C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 </a:t>
                </a:r>
                <a:r>
                  <a:rPr kumimoji="1" lang="en-US" i="1" dirty="0" err="1" smtClean="0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endParaRPr kumimoji="1" lang="en-US" i="1" dirty="0" smtClean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Q(</a:t>
                </a:r>
                <a:r>
                  <a:rPr kumimoji="1" lang="en-GB" sz="2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000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</a:t>
                </a:r>
                <a:r>
                  <a:rPr kumimoji="1" lang="en-US" sz="2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 =C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 </a:t>
                </a:r>
                <a:r>
                  <a:rPr kumimoji="1" lang="en-US" i="1" dirty="0" err="1" smtClean="0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endParaRPr kumimoji="1" lang="en-US" i="1" baseline="-25000" dirty="0" smtClean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C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 </a:t>
                </a:r>
                <a:r>
                  <a:rPr kumimoji="1" lang="en-US" i="1" dirty="0" err="1" smtClean="0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=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C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 </a:t>
                </a:r>
                <a:r>
                  <a:rPr kumimoji="1" lang="en-US" i="1" dirty="0" err="1" smtClean="0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endParaRPr kumimoji="1" lang="en-US" i="1" dirty="0" smtClean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C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- C</a:t>
                </a:r>
                <a:r>
                  <a:rPr kumimoji="1" lang="en-US" i="1" baseline="-25000" dirty="0" smtClean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= 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</a:t>
                </a:r>
                <a:r>
                  <a:rPr kumimoji="1" lang="en-US" i="1" dirty="0" err="1" smtClean="0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</a:rPr>
                  <a:t>-</a:t>
                </a:r>
                <a:r>
                  <a:rPr kumimoji="1" lang="en-US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</a:t>
                </a:r>
                <a:r>
                  <a:rPr kumimoji="1" lang="en-US" i="1" dirty="0" err="1" smtClean="0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i="1" baseline="-25000" dirty="0" err="1" smtClean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endParaRPr kumimoji="1" lang="en-US" i="1" baseline="-25000" dirty="0" smtClean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</a:pP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</a:rPr>
                  <a:t>In matrix notation: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006600"/>
                        </a:solidFill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solidFill>
                          <a:srgbClr val="0066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sz="2800" i="1">
                        <a:solidFill>
                          <a:srgbClr val="006600"/>
                        </a:solidFill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0066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kumimoji="1" lang="en-US" sz="2800" i="1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dirty="0">
                  <a:solidFill>
                    <a:srgbClr val="003399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dirty="0">
                  <a:solidFill>
                    <a:srgbClr val="003399"/>
                  </a:solidFill>
                  <a:latin typeface="Tahoma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6528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663" y="1701800"/>
                <a:ext cx="8178800" cy="4171950"/>
              </a:xfrm>
              <a:prstGeom prst="rect">
                <a:avLst/>
              </a:prstGeom>
              <a:blipFill rotWithShape="1">
                <a:blip r:embed="rId5"/>
                <a:stretch>
                  <a:fillRect l="-1342" t="-2628" b="-846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68" name="Text Box 43"/>
          <p:cNvSpPr txBox="1">
            <a:spLocks noChangeArrowheads="1"/>
          </p:cNvSpPr>
          <p:nvPr/>
        </p:nvSpPr>
        <p:spPr bwMode="auto">
          <a:xfrm>
            <a:off x="4565085" y="4873085"/>
            <a:ext cx="431800" cy="396875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</a:t>
            </a:r>
            <a:r>
              <a:rPr lang="en-US" altLang="he-IL" sz="2000" b="1" baseline="-25000">
                <a:solidFill>
                  <a:srgbClr val="FF0000"/>
                </a:solidFill>
                <a:latin typeface="Comic Sans MS" pitchFamily="66" charset="0"/>
              </a:rPr>
              <a:t>L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>
            <p:extLst/>
          </p:nvPr>
        </p:nvGraphicFramePr>
        <p:xfrm>
          <a:off x="7608323" y="2606135"/>
          <a:ext cx="8016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77" name="Equation" r:id="rId6" imgW="279360" imgH="190440" progId="Equation.3">
                  <p:embed/>
                </p:oleObj>
              </mc:Choice>
              <mc:Fallback>
                <p:oleObj name="Equation" r:id="rId6" imgW="2793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323" y="2606135"/>
                        <a:ext cx="80168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9" name="Oval 48"/>
          <p:cNvSpPr>
            <a:spLocks noChangeArrowheads="1"/>
          </p:cNvSpPr>
          <p:nvPr/>
        </p:nvSpPr>
        <p:spPr bwMode="auto">
          <a:xfrm>
            <a:off x="7660710" y="2985548"/>
            <a:ext cx="49213" cy="76200"/>
          </a:xfrm>
          <a:prstGeom prst="ellipse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Triangulation (</a:t>
            </a:r>
            <a:r>
              <a:rPr lang="en-US" altLang="he-IL" dirty="0" err="1" smtClean="0"/>
              <a:t>cont</a:t>
            </a:r>
            <a:r>
              <a:rPr lang="en-US" altLang="he-IL" dirty="0" smtClean="0"/>
              <a:t>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6518" y="1742514"/>
                <a:ext cx="8178800" cy="4171950"/>
              </a:xfrm>
            </p:spPr>
            <p:txBody>
              <a:bodyPr/>
              <a:lstStyle/>
              <a:p>
                <a:r>
                  <a:rPr lang="en-US" b="0" dirty="0" smtClean="0">
                    <a:latin typeface="Cambria Math"/>
                  </a:rPr>
                  <a:t>We search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)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 smtClean="0">
                    <a:latin typeface="Cambria Math"/>
                  </a:rPr>
                  <a:t>that minimizes: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/>
                  </a:rPr>
                  <a:t> </a:t>
                </a:r>
                <a:r>
                  <a:rPr lang="en-US" dirty="0" smtClean="0">
                    <a:latin typeface="Cambria Math"/>
                  </a:rPr>
                  <a:t>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6600"/>
                                        </a:solidFill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00"/>
                                        </a:solidFill>
                                        <a:latin typeface="Cambria Math"/>
                                      </a:rPr>
                                      <m:t>𝐿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6600"/>
                                        </a:solidFill>
                                        <a:latin typeface="Cambria Math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6600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6600"/>
                            </a:solidFill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66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endParaRPr lang="en-US" b="0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i="1" dirty="0" smtClean="0">
                    <a:solidFill>
                      <a:srgbClr val="00CCFF"/>
                    </a:solidFill>
                    <a:latin typeface="Tahoma" pitchFamily="34" charset="0"/>
                  </a:rPr>
                  <a:t>	In </a:t>
                </a:r>
                <a:r>
                  <a:rPr lang="en-US" i="1" dirty="0" err="1">
                    <a:solidFill>
                      <a:srgbClr val="00CCFF"/>
                    </a:solidFill>
                    <a:latin typeface="Tahoma" pitchFamily="34" charset="0"/>
                  </a:rPr>
                  <a:t>matlab</a:t>
                </a:r>
                <a:r>
                  <a:rPr lang="en-US" i="1" dirty="0">
                    <a:solidFill>
                      <a:srgbClr val="00CCFF"/>
                    </a:solidFill>
                    <a:latin typeface="Tahoma" pitchFamily="34" charset="0"/>
                  </a:rPr>
                  <a:t> solve Ax=b -&gt; </a:t>
                </a:r>
                <a:r>
                  <a:rPr lang="en-US" i="1" dirty="0" smtClean="0">
                    <a:solidFill>
                      <a:srgbClr val="00CCFF"/>
                    </a:solidFill>
                    <a:latin typeface="Tahoma" pitchFamily="34" charset="0"/>
                  </a:rPr>
                  <a:t>x=A</a:t>
                </a:r>
                <a:r>
                  <a:rPr lang="en-US" dirty="0" smtClean="0">
                    <a:solidFill>
                      <a:srgbClr val="00CCFF"/>
                    </a:solidFill>
                    <a:latin typeface="Tahoma" pitchFamily="34" charset="0"/>
                  </a:rPr>
                  <a:t>\b</a:t>
                </a:r>
              </a:p>
              <a:p>
                <a:r>
                  <a:rPr lang="en-US" b="0" dirty="0" smtClean="0"/>
                  <a:t>The desired points on the two rays: </a:t>
                </a:r>
                <a:br>
                  <a:rPr lang="en-US" b="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00660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The desired 3D point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𝑃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is given by: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𝑃</m:t>
                    </m:r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6518" y="1742514"/>
                <a:ext cx="8178800" cy="4171950"/>
              </a:xfrm>
              <a:blipFill>
                <a:blip r:embed="rId2"/>
                <a:stretch>
                  <a:fillRect l="-1715" t="-1901" b="-979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55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6B2AAB-F464-46A9-B3C5-718DED2854DA}" type="slidenum">
              <a:rPr lang="he-IL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31748" name="Footer Placeholder 6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Triangulation:</a:t>
            </a:r>
            <a:br>
              <a:rPr lang="en-US" sz="3600" dirty="0" smtClean="0"/>
            </a:br>
            <a:r>
              <a:rPr lang="en-US" sz="3600" dirty="0" smtClean="0"/>
              <a:t>Another Minimization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78000"/>
            <a:ext cx="7680325" cy="4279900"/>
          </a:xfrm>
        </p:spPr>
        <p:txBody>
          <a:bodyPr/>
          <a:lstStyle/>
          <a:p>
            <a:r>
              <a:rPr lang="en-US" sz="2800" smtClean="0"/>
              <a:t>Minimize the distance of the projected point to the two image.</a:t>
            </a:r>
          </a:p>
          <a:p>
            <a:r>
              <a:rPr lang="en-US" sz="2800" smtClean="0"/>
              <a:t>Choose </a:t>
            </a:r>
            <a:r>
              <a:rPr lang="en-US" sz="2800" i="1" smtClean="0">
                <a:solidFill>
                  <a:srgbClr val="008000"/>
                </a:solidFill>
              </a:rPr>
              <a:t>P</a:t>
            </a:r>
            <a:r>
              <a:rPr lang="en-US" sz="2800" smtClean="0"/>
              <a:t>  that minimizes:</a:t>
            </a:r>
          </a:p>
          <a:p>
            <a:pPr lvl="1"/>
            <a:endParaRPr lang="en-US" sz="2400" smtClean="0"/>
          </a:p>
        </p:txBody>
      </p:sp>
      <p:graphicFrame>
        <p:nvGraphicFramePr>
          <p:cNvPr id="3174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92288" y="3367088"/>
          <a:ext cx="40132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1" name="משוואה" r:id="rId4" imgW="1587240" imgH="317160" progId="Equation.3">
                  <p:embed/>
                </p:oleObj>
              </mc:Choice>
              <mc:Fallback>
                <p:oleObj name="משוואה" r:id="rId4" imgW="158724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3367088"/>
                        <a:ext cx="4013200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5-Point Star 6"/>
          <p:cNvSpPr/>
          <p:nvPr/>
        </p:nvSpPr>
        <p:spPr bwMode="auto">
          <a:xfrm>
            <a:off x="8266176" y="475488"/>
            <a:ext cx="512064" cy="536448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010400" y="60960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423DDEC1-6737-48E1-AE60-824153C52FC6}" type="slidenum">
              <a:rPr lang="he-IL" altLang="en-US" sz="1600" smtClean="0">
                <a:latin typeface="Arial" panose="020B0604020202020204" pitchFamily="34" charset="0"/>
              </a:rPr>
              <a:pPr/>
              <a:t>39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53603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5494338" y="6065838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53604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50838"/>
            <a:ext cx="7772400" cy="1143000"/>
          </a:xfrm>
        </p:spPr>
        <p:txBody>
          <a:bodyPr/>
          <a:lstStyle/>
          <a:p>
            <a:r>
              <a:rPr lang="en-US" altLang="he-IL" smtClean="0"/>
              <a:t>The COP</a:t>
            </a:r>
            <a:endParaRPr lang="en-GB" altLang="he-IL" smtClean="0"/>
          </a:p>
        </p:txBody>
      </p:sp>
      <p:sp>
        <p:nvSpPr>
          <p:cNvPr id="15360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2775"/>
            <a:ext cx="7924800" cy="45085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 sz="2400" smtClean="0"/>
              <a:t>The camera center,   </a:t>
            </a:r>
            <a:r>
              <a:rPr lang="en-US" altLang="he-IL" sz="2400" smtClean="0">
                <a:solidFill>
                  <a:srgbClr val="008000"/>
                </a:solidFill>
              </a:rPr>
              <a:t>, </a:t>
            </a:r>
            <a:r>
              <a:rPr lang="en-US" altLang="he-IL" sz="2400" smtClean="0"/>
              <a:t> is the null vector of </a:t>
            </a:r>
            <a:r>
              <a:rPr lang="en-US" altLang="he-IL" sz="2400" i="1" smtClean="0">
                <a:solidFill>
                  <a:srgbClr val="008000"/>
                </a:solidFill>
              </a:rPr>
              <a:t>M</a:t>
            </a:r>
            <a:r>
              <a:rPr lang="en-US" altLang="he-IL" sz="2400" smtClean="0"/>
              <a:t> :</a:t>
            </a:r>
          </a:p>
          <a:p>
            <a:r>
              <a:rPr lang="en-US" altLang="he-IL" sz="2400" smtClean="0"/>
              <a:t>Let</a:t>
            </a:r>
            <a:r>
              <a:rPr lang="en-US" altLang="he-IL" sz="2400" i="1" smtClean="0">
                <a:solidFill>
                  <a:srgbClr val="008000"/>
                </a:solidFill>
              </a:rPr>
              <a:t>    </a:t>
            </a:r>
            <a:r>
              <a:rPr lang="en-US" altLang="he-IL" sz="2400" smtClean="0"/>
              <a:t>be any point in</a:t>
            </a:r>
            <a:r>
              <a:rPr lang="en-US" altLang="he-IL" sz="2400" i="1" smtClean="0">
                <a:solidFill>
                  <a:srgbClr val="008000"/>
                </a:solidFill>
              </a:rPr>
              <a:t> 3D </a:t>
            </a:r>
          </a:p>
          <a:p>
            <a:r>
              <a:rPr lang="en-US" altLang="he-IL" sz="2400" smtClean="0"/>
              <a:t>The projection of a point     to the image:            ,</a:t>
            </a:r>
          </a:p>
          <a:p>
            <a:r>
              <a:rPr lang="en-US" altLang="he-IL" sz="2400" smtClean="0"/>
              <a:t>The degree of</a:t>
            </a:r>
            <a:r>
              <a:rPr lang="en-US" altLang="he-IL" sz="2400" smtClean="0">
                <a:solidFill>
                  <a:srgbClr val="008000"/>
                </a:solidFill>
              </a:rPr>
              <a:t> </a:t>
            </a:r>
            <a:r>
              <a:rPr lang="en-US" altLang="he-IL" sz="2400" i="1" smtClean="0">
                <a:solidFill>
                  <a:srgbClr val="008000"/>
                </a:solidFill>
              </a:rPr>
              <a:t>M</a:t>
            </a:r>
            <a:r>
              <a:rPr lang="en-US" altLang="he-IL" sz="2400" smtClean="0">
                <a:solidFill>
                  <a:srgbClr val="008000"/>
                </a:solidFill>
              </a:rPr>
              <a:t> </a:t>
            </a:r>
            <a:r>
              <a:rPr lang="en-US" altLang="he-IL" sz="2400" smtClean="0"/>
              <a:t>is</a:t>
            </a:r>
            <a:r>
              <a:rPr lang="en-US" altLang="he-IL" sz="2400" smtClean="0">
                <a:solidFill>
                  <a:srgbClr val="008000"/>
                </a:solidFill>
              </a:rPr>
              <a:t> 3</a:t>
            </a:r>
          </a:p>
          <a:p>
            <a:r>
              <a:rPr lang="en-US" altLang="he-IL" sz="2400" smtClean="0"/>
              <a:t>Choose    such that</a:t>
            </a:r>
          </a:p>
          <a:p>
            <a:r>
              <a:rPr lang="en-US" altLang="he-IL" sz="2400" smtClean="0"/>
              <a:t>A line through</a:t>
            </a:r>
            <a:r>
              <a:rPr lang="en-US" altLang="he-IL" sz="2400" smtClean="0">
                <a:solidFill>
                  <a:srgbClr val="008000"/>
                </a:solidFill>
              </a:rPr>
              <a:t>    </a:t>
            </a:r>
            <a:r>
              <a:rPr lang="en-US" altLang="he-IL" sz="2400" smtClean="0"/>
              <a:t>and</a:t>
            </a:r>
            <a:r>
              <a:rPr lang="en-US" altLang="he-IL" sz="2400" i="1" smtClean="0">
                <a:solidFill>
                  <a:srgbClr val="008000"/>
                </a:solidFill>
              </a:rPr>
              <a:t>    </a:t>
            </a:r>
            <a:r>
              <a:rPr lang="en-US" altLang="he-IL" sz="2400" smtClean="0"/>
              <a:t>:</a:t>
            </a:r>
          </a:p>
          <a:p>
            <a:r>
              <a:rPr lang="en-US" altLang="he-IL" sz="2400" i="1" smtClean="0">
                <a:solidFill>
                  <a:srgbClr val="008000"/>
                </a:solidFill>
                <a:sym typeface="Symbol" panose="05050102010706020507" pitchFamily="18" charset="2"/>
              </a:rPr>
              <a:t>  </a:t>
            </a:r>
          </a:p>
          <a:p>
            <a:r>
              <a:rPr lang="en-US" altLang="he-IL" sz="2400" smtClean="0">
                <a:sym typeface="Symbol" panose="05050102010706020507" pitchFamily="18" charset="2"/>
              </a:rPr>
              <a:t>For each choice of     , all points </a:t>
            </a:r>
            <a:r>
              <a:rPr lang="en-US" altLang="he-IL" sz="2400" i="1" smtClean="0">
                <a:solidFill>
                  <a:srgbClr val="008000"/>
                </a:solidFill>
              </a:rPr>
              <a:t>P(</a:t>
            </a:r>
            <a:r>
              <a:rPr lang="en-US" altLang="he-IL" sz="2400" i="1" smtClean="0">
                <a:solidFill>
                  <a:srgbClr val="008000"/>
                </a:solidFill>
                <a:sym typeface="Symbol" panose="05050102010706020507" pitchFamily="18" charset="2"/>
              </a:rPr>
              <a:t>)</a:t>
            </a:r>
            <a:r>
              <a:rPr lang="en-US" altLang="he-IL" sz="2400" smtClean="0">
                <a:sym typeface="Symbol" panose="05050102010706020507" pitchFamily="18" charset="2"/>
              </a:rPr>
              <a:t> are</a:t>
            </a:r>
            <a:r>
              <a:rPr lang="en-US" altLang="he-IL" sz="2400" smtClean="0">
                <a:solidFill>
                  <a:srgbClr val="0033CC"/>
                </a:solidFill>
                <a:sym typeface="Symbol" panose="05050102010706020507" pitchFamily="18" charset="2"/>
              </a:rPr>
              <a:t> </a:t>
            </a:r>
            <a:r>
              <a:rPr lang="en-US" altLang="he-IL" sz="2400" smtClean="0">
                <a:sym typeface="Symbol" panose="05050102010706020507" pitchFamily="18" charset="2"/>
              </a:rPr>
              <a:t>mapped to the same image point :       is COP</a:t>
            </a:r>
            <a:endParaRPr lang="en-GB" altLang="he-IL" sz="2400" smtClean="0">
              <a:sym typeface="Symbol" panose="05050102010706020507" pitchFamily="18" charset="2"/>
            </a:endParaRPr>
          </a:p>
        </p:txBody>
      </p:sp>
      <p:graphicFrame>
        <p:nvGraphicFramePr>
          <p:cNvPr id="15360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554788" y="2755900"/>
          <a:ext cx="10922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78" name="משוואה" r:id="rId4" imgW="8528097" imgH="3854495" progId="Equation.3">
                  <p:embed/>
                </p:oleObj>
              </mc:Choice>
              <mc:Fallback>
                <p:oleObj name="משוואה" r:id="rId4" imgW="8528097" imgH="3854495" progId="Equation.3">
                  <p:embed/>
                  <p:pic>
                    <p:nvPicPr>
                      <p:cNvPr id="15360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788" y="2755900"/>
                        <a:ext cx="10922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7" name="Object 5"/>
          <p:cNvGraphicFramePr>
            <a:graphicFrameLocks noChangeAspect="1"/>
          </p:cNvGraphicFramePr>
          <p:nvPr/>
        </p:nvGraphicFramePr>
        <p:xfrm>
          <a:off x="4384675" y="4046538"/>
          <a:ext cx="27781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79" name="משוואה" r:id="rId6" imgW="21126377" imgH="3854495" progId="Equation.3">
                  <p:embed/>
                </p:oleObj>
              </mc:Choice>
              <mc:Fallback>
                <p:oleObj name="משוואה" r:id="rId6" imgW="21126377" imgH="3854495" progId="Equation.3">
                  <p:embed/>
                  <p:pic>
                    <p:nvPicPr>
                      <p:cNvPr id="15360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75" y="4046538"/>
                        <a:ext cx="27781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8" name="Object 6"/>
          <p:cNvGraphicFramePr>
            <a:graphicFrameLocks noChangeAspect="1"/>
          </p:cNvGraphicFramePr>
          <p:nvPr/>
        </p:nvGraphicFramePr>
        <p:xfrm>
          <a:off x="1308100" y="2298700"/>
          <a:ext cx="31908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0" name="משוואה" r:id="rId8" imgW="2432097" imgH="3244895" progId="Equation.3">
                  <p:embed/>
                </p:oleObj>
              </mc:Choice>
              <mc:Fallback>
                <p:oleObj name="משוואה" r:id="rId8" imgW="2432097" imgH="3244895" progId="Equation.3">
                  <p:embed/>
                  <p:pic>
                    <p:nvPicPr>
                      <p:cNvPr id="15360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2298700"/>
                        <a:ext cx="319088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09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259263" y="2751138"/>
          <a:ext cx="3127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1" name="משוואה" r:id="rId10" imgW="95267" imgH="127000" progId="Equation.3">
                  <p:embed/>
                </p:oleObj>
              </mc:Choice>
              <mc:Fallback>
                <p:oleObj name="משוואה" r:id="rId10" imgW="95267" imgH="127000" progId="Equation.3">
                  <p:embed/>
                  <p:pic>
                    <p:nvPicPr>
                      <p:cNvPr id="153609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9263" y="2751138"/>
                        <a:ext cx="31273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0" name="Object 8"/>
          <p:cNvGraphicFramePr>
            <a:graphicFrameLocks noChangeAspect="1"/>
          </p:cNvGraphicFramePr>
          <p:nvPr/>
        </p:nvGraphicFramePr>
        <p:xfrm>
          <a:off x="3187700" y="1887538"/>
          <a:ext cx="3127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2" name="משוואה" r:id="rId12" imgW="2432097" imgH="3448095" progId="Equation.3">
                  <p:embed/>
                </p:oleObj>
              </mc:Choice>
              <mc:Fallback>
                <p:oleObj name="משוואה" r:id="rId12" imgW="2432097" imgH="3448095" progId="Equation.3">
                  <p:embed/>
                  <p:pic>
                    <p:nvPicPr>
                      <p:cNvPr id="1536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1887538"/>
                        <a:ext cx="3127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1" name="Object 9"/>
          <p:cNvGraphicFramePr>
            <a:graphicFrameLocks noChangeAspect="1"/>
          </p:cNvGraphicFramePr>
          <p:nvPr/>
        </p:nvGraphicFramePr>
        <p:xfrm>
          <a:off x="3690938" y="3629025"/>
          <a:ext cx="10953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3" name="משוואה" r:id="rId14" imgW="8528097" imgH="3448095" progId="Equation.3">
                  <p:embed/>
                </p:oleObj>
              </mc:Choice>
              <mc:Fallback>
                <p:oleObj name="משוואה" r:id="rId14" imgW="8528097" imgH="3448095" progId="Equation.3">
                  <p:embed/>
                  <p:pic>
                    <p:nvPicPr>
                      <p:cNvPr id="15361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938" y="3629025"/>
                        <a:ext cx="109537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2" name="Object 10"/>
          <p:cNvGraphicFramePr>
            <a:graphicFrameLocks noChangeAspect="1"/>
          </p:cNvGraphicFramePr>
          <p:nvPr/>
        </p:nvGraphicFramePr>
        <p:xfrm>
          <a:off x="879475" y="4537075"/>
          <a:ext cx="64881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4" name="משוואה" r:id="rId16" imgW="49371297" imgH="3854495" progId="Equation.3">
                  <p:embed/>
                </p:oleObj>
              </mc:Choice>
              <mc:Fallback>
                <p:oleObj name="משוואה" r:id="rId16" imgW="49371297" imgH="3854495" progId="Equation.3">
                  <p:embed/>
                  <p:pic>
                    <p:nvPicPr>
                      <p:cNvPr id="15361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537075"/>
                        <a:ext cx="648811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3" name="Object 11"/>
          <p:cNvGraphicFramePr>
            <a:graphicFrameLocks noChangeAspect="1"/>
          </p:cNvGraphicFramePr>
          <p:nvPr/>
        </p:nvGraphicFramePr>
        <p:xfrm>
          <a:off x="1925638" y="3630613"/>
          <a:ext cx="3127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5" name="משוואה" r:id="rId18" imgW="95267" imgH="139790" progId="Equation.3">
                  <p:embed/>
                </p:oleObj>
              </mc:Choice>
              <mc:Fallback>
                <p:oleObj name="משוואה" r:id="rId18" imgW="95267" imgH="139790" progId="Equation.3">
                  <p:embed/>
                  <p:pic>
                    <p:nvPicPr>
                      <p:cNvPr id="15361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3630613"/>
                        <a:ext cx="3127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4" name="Object 12"/>
          <p:cNvGraphicFramePr>
            <a:graphicFrameLocks noChangeAspect="1"/>
          </p:cNvGraphicFramePr>
          <p:nvPr/>
        </p:nvGraphicFramePr>
        <p:xfrm>
          <a:off x="2844800" y="4051300"/>
          <a:ext cx="3127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6" name="משוואה" r:id="rId20" imgW="95267" imgH="139790" progId="Equation.3">
                  <p:embed/>
                </p:oleObj>
              </mc:Choice>
              <mc:Fallback>
                <p:oleObj name="משוואה" r:id="rId20" imgW="95267" imgH="139790" progId="Equation.3">
                  <p:embed/>
                  <p:pic>
                    <p:nvPicPr>
                      <p:cNvPr id="1536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4051300"/>
                        <a:ext cx="3127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5" name="Object 13"/>
          <p:cNvGraphicFramePr>
            <a:graphicFrameLocks noChangeAspect="1"/>
          </p:cNvGraphicFramePr>
          <p:nvPr/>
        </p:nvGraphicFramePr>
        <p:xfrm>
          <a:off x="3763963" y="4048125"/>
          <a:ext cx="3190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7" name="משוואה" r:id="rId22" imgW="95267" imgH="127000" progId="Equation.3">
                  <p:embed/>
                </p:oleObj>
              </mc:Choice>
              <mc:Fallback>
                <p:oleObj name="משוואה" r:id="rId22" imgW="95267" imgH="127000" progId="Equation.3">
                  <p:embed/>
                  <p:pic>
                    <p:nvPicPr>
                      <p:cNvPr id="15361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4048125"/>
                        <a:ext cx="31908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6" name="Object 6"/>
          <p:cNvGraphicFramePr>
            <a:graphicFrameLocks noChangeAspect="1"/>
          </p:cNvGraphicFramePr>
          <p:nvPr/>
        </p:nvGraphicFramePr>
        <p:xfrm>
          <a:off x="3411538" y="4938713"/>
          <a:ext cx="31908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8" name="משוואה" r:id="rId24" imgW="95267" imgH="127000" progId="Equation.3">
                  <p:embed/>
                </p:oleObj>
              </mc:Choice>
              <mc:Fallback>
                <p:oleObj name="משוואה" r:id="rId24" imgW="95267" imgH="127000" progId="Equation.3">
                  <p:embed/>
                  <p:pic>
                    <p:nvPicPr>
                      <p:cNvPr id="1536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38" y="4938713"/>
                        <a:ext cx="31908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7" name="Object 12"/>
          <p:cNvGraphicFramePr>
            <a:graphicFrameLocks noChangeAspect="1"/>
          </p:cNvGraphicFramePr>
          <p:nvPr/>
        </p:nvGraphicFramePr>
        <p:xfrm>
          <a:off x="4156075" y="5313363"/>
          <a:ext cx="3127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89" name="משוואה" r:id="rId26" imgW="95267" imgH="139790" progId="Equation.3">
                  <p:embed/>
                </p:oleObj>
              </mc:Choice>
              <mc:Fallback>
                <p:oleObj name="משוואה" r:id="rId26" imgW="95267" imgH="139790" progId="Equation.3">
                  <p:embed/>
                  <p:pic>
                    <p:nvPicPr>
                      <p:cNvPr id="1536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5313363"/>
                        <a:ext cx="31273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5-Point Star 1"/>
          <p:cNvSpPr/>
          <p:nvPr/>
        </p:nvSpPr>
        <p:spPr bwMode="auto">
          <a:xfrm>
            <a:off x="8077200" y="561975"/>
            <a:ext cx="423863" cy="466725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69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F233C29-B422-41D9-88F1-8816BB747476}" type="slidenum">
              <a:rPr lang="he-IL" altLang="en-US" sz="1600" smtClean="0">
                <a:latin typeface="Arial" panose="020B0604020202020204" pitchFamily="34" charset="0"/>
              </a:rPr>
              <a:pPr/>
              <a:t>4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14691" name="Footer Placeholder 7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Pinhole Camera: Algebra</a:t>
            </a:r>
          </a:p>
        </p:txBody>
      </p:sp>
      <p:sp>
        <p:nvSpPr>
          <p:cNvPr id="12297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457200" y="1885950"/>
            <a:ext cx="7958138" cy="4083050"/>
          </a:xfrm>
          <a:blipFill>
            <a:blip r:embed="rId3"/>
            <a:stretch>
              <a:fillRect l="-1303" t="-3582"/>
            </a:stretch>
          </a:blipFill>
          <a:extLst/>
        </p:spPr>
        <p:txBody>
          <a:bodyPr/>
          <a:lstStyle/>
          <a:p>
            <a:r>
              <a:rPr lang="he-IL">
                <a:noFill/>
              </a:rPr>
              <a:t> </a:t>
            </a:r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 rot="-2858362">
            <a:off x="6011863" y="4148137"/>
            <a:ext cx="1016000" cy="879475"/>
            <a:chOff x="6296025" y="1709738"/>
            <a:chExt cx="1016262" cy="879758"/>
          </a:xfrm>
        </p:grpSpPr>
        <p:sp>
          <p:nvSpPr>
            <p:cNvPr id="114717" name="Text Box 54"/>
            <p:cNvSpPr txBox="1">
              <a:spLocks noChangeArrowheads="1"/>
            </p:cNvSpPr>
            <p:nvPr/>
          </p:nvSpPr>
          <p:spPr bwMode="auto">
            <a:xfrm>
              <a:off x="6296025" y="1709738"/>
              <a:ext cx="235489" cy="45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>
                  <a:solidFill>
                    <a:srgbClr val="990099"/>
                  </a:solidFill>
                </a:rPr>
                <a:t>y</a:t>
              </a:r>
              <a:endParaRPr lang="en-GB" altLang="he-IL">
                <a:solidFill>
                  <a:srgbClr val="990099"/>
                </a:solidFill>
              </a:endParaRPr>
            </a:p>
          </p:txBody>
        </p:sp>
        <p:sp>
          <p:nvSpPr>
            <p:cNvPr id="114718" name="Line 55"/>
            <p:cNvSpPr>
              <a:spLocks noChangeShapeType="1"/>
            </p:cNvSpPr>
            <p:nvPr/>
          </p:nvSpPr>
          <p:spPr bwMode="auto">
            <a:xfrm flipV="1">
              <a:off x="6484645" y="1838961"/>
              <a:ext cx="4573" cy="75053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19" name="Line 56"/>
            <p:cNvSpPr>
              <a:spLocks noChangeShapeType="1"/>
            </p:cNvSpPr>
            <p:nvPr/>
          </p:nvSpPr>
          <p:spPr bwMode="auto">
            <a:xfrm flipV="1">
              <a:off x="6480072" y="2169196"/>
              <a:ext cx="651597" cy="416384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20" name="Text Box 57"/>
            <p:cNvSpPr txBox="1">
              <a:spLocks noChangeArrowheads="1"/>
            </p:cNvSpPr>
            <p:nvPr/>
          </p:nvSpPr>
          <p:spPr bwMode="auto">
            <a:xfrm>
              <a:off x="7076798" y="2009952"/>
              <a:ext cx="235489" cy="45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>
                  <a:solidFill>
                    <a:srgbClr val="990099"/>
                  </a:solidFill>
                </a:rPr>
                <a:t>x</a:t>
              </a:r>
              <a:endParaRPr lang="en-GB" altLang="he-IL">
                <a:solidFill>
                  <a:srgbClr val="990099"/>
                </a:solidFill>
              </a:endParaRPr>
            </a:p>
          </p:txBody>
        </p:sp>
      </p:grpSp>
      <p:sp>
        <p:nvSpPr>
          <p:cNvPr id="114695" name="AutoShape 41" descr="Recycled paper"/>
          <p:cNvSpPr>
            <a:spLocks noChangeArrowheads="1"/>
          </p:cNvSpPr>
          <p:nvPr/>
        </p:nvSpPr>
        <p:spPr bwMode="auto">
          <a:xfrm rot="16200000" flipH="1">
            <a:off x="7213600" y="4684713"/>
            <a:ext cx="1162050" cy="800100"/>
          </a:xfrm>
          <a:prstGeom prst="parallelogram">
            <a:avLst>
              <a:gd name="adj" fmla="val 3179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4696" name="Line 42"/>
          <p:cNvSpPr>
            <a:spLocks noChangeShapeType="1"/>
          </p:cNvSpPr>
          <p:nvPr/>
        </p:nvSpPr>
        <p:spPr bwMode="auto">
          <a:xfrm flipV="1">
            <a:off x="6642100" y="5130800"/>
            <a:ext cx="1979613" cy="9525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4697" name="Rectangle 43" descr="Recycled paper"/>
          <p:cNvSpPr>
            <a:spLocks noChangeArrowheads="1"/>
          </p:cNvSpPr>
          <p:nvPr/>
        </p:nvSpPr>
        <p:spPr bwMode="auto">
          <a:xfrm>
            <a:off x="7399338" y="5118100"/>
            <a:ext cx="374650" cy="71438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4698" name="Oval 44"/>
          <p:cNvSpPr>
            <a:spLocks noChangeArrowheads="1"/>
          </p:cNvSpPr>
          <p:nvPr/>
        </p:nvSpPr>
        <p:spPr bwMode="auto">
          <a:xfrm>
            <a:off x="7753350" y="5116513"/>
            <a:ext cx="36513" cy="333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4699" name="Oval 45"/>
          <p:cNvSpPr>
            <a:spLocks noChangeArrowheads="1"/>
          </p:cNvSpPr>
          <p:nvPr/>
        </p:nvSpPr>
        <p:spPr bwMode="auto">
          <a:xfrm>
            <a:off x="8564563" y="4719638"/>
            <a:ext cx="36512" cy="317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4700" name="Line 46"/>
          <p:cNvSpPr>
            <a:spLocks noChangeShapeType="1"/>
          </p:cNvSpPr>
          <p:nvPr/>
        </p:nvSpPr>
        <p:spPr bwMode="auto">
          <a:xfrm flipH="1">
            <a:off x="6632575" y="4735513"/>
            <a:ext cx="1931988" cy="3952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4701" name="Oval 47"/>
          <p:cNvSpPr>
            <a:spLocks noChangeArrowheads="1"/>
          </p:cNvSpPr>
          <p:nvPr/>
        </p:nvSpPr>
        <p:spPr bwMode="auto">
          <a:xfrm>
            <a:off x="7645400" y="4910138"/>
            <a:ext cx="38100" cy="317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4702" name="Rectangle 48" descr="Recycled paper"/>
          <p:cNvSpPr>
            <a:spLocks noChangeArrowheads="1"/>
          </p:cNvSpPr>
          <p:nvPr/>
        </p:nvSpPr>
        <p:spPr bwMode="auto">
          <a:xfrm>
            <a:off x="7410450" y="4892675"/>
            <a:ext cx="223838" cy="119063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4703" name="Oval 49"/>
          <p:cNvSpPr>
            <a:spLocks noChangeArrowheads="1"/>
          </p:cNvSpPr>
          <p:nvPr/>
        </p:nvSpPr>
        <p:spPr bwMode="auto">
          <a:xfrm>
            <a:off x="6610350" y="5114925"/>
            <a:ext cx="36513" cy="317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7672388" y="4537075"/>
            <a:ext cx="528637" cy="682625"/>
            <a:chOff x="7520341" y="1991678"/>
            <a:chExt cx="528136" cy="682661"/>
          </a:xfrm>
        </p:grpSpPr>
        <p:sp>
          <p:nvSpPr>
            <p:cNvPr id="114713" name="Line 50"/>
            <p:cNvSpPr>
              <a:spLocks noChangeShapeType="1"/>
            </p:cNvSpPr>
            <p:nvPr/>
          </p:nvSpPr>
          <p:spPr bwMode="auto">
            <a:xfrm flipV="1">
              <a:off x="7625511" y="2409367"/>
              <a:ext cx="205767" cy="17099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14" name="Line 51"/>
            <p:cNvSpPr>
              <a:spLocks noChangeShapeType="1"/>
            </p:cNvSpPr>
            <p:nvPr/>
          </p:nvSpPr>
          <p:spPr bwMode="auto">
            <a:xfrm flipV="1">
              <a:off x="7616366" y="2278839"/>
              <a:ext cx="10288" cy="2936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15" name="Text Box 52"/>
            <p:cNvSpPr txBox="1">
              <a:spLocks noChangeArrowheads="1"/>
            </p:cNvSpPr>
            <p:nvPr/>
          </p:nvSpPr>
          <p:spPr bwMode="auto">
            <a:xfrm>
              <a:off x="7814131" y="2308861"/>
              <a:ext cx="234346" cy="3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 sz="1800"/>
                <a:t>x</a:t>
              </a:r>
              <a:endParaRPr lang="en-GB" altLang="he-IL" sz="1800"/>
            </a:p>
          </p:txBody>
        </p:sp>
        <p:sp>
          <p:nvSpPr>
            <p:cNvPr id="114716" name="Text Box 53"/>
            <p:cNvSpPr txBox="1">
              <a:spLocks noChangeArrowheads="1"/>
            </p:cNvSpPr>
            <p:nvPr/>
          </p:nvSpPr>
          <p:spPr bwMode="auto">
            <a:xfrm>
              <a:off x="7520341" y="1991678"/>
              <a:ext cx="234346" cy="366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 sz="1800"/>
                <a:t>y</a:t>
              </a:r>
              <a:endParaRPr lang="en-GB" altLang="he-IL" sz="1800"/>
            </a:p>
          </p:txBody>
        </p:sp>
      </p:grpSp>
      <p:sp>
        <p:nvSpPr>
          <p:cNvPr id="114705" name="Text Box 58"/>
          <p:cNvSpPr txBox="1">
            <a:spLocks noChangeArrowheads="1"/>
          </p:cNvSpPr>
          <p:nvPr/>
        </p:nvSpPr>
        <p:spPr bwMode="auto">
          <a:xfrm>
            <a:off x="8601075" y="5021263"/>
            <a:ext cx="23653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990099"/>
                </a:solidFill>
              </a:rPr>
              <a:t>z</a:t>
            </a:r>
            <a:endParaRPr lang="en-GB" altLang="he-IL">
              <a:solidFill>
                <a:srgbClr val="990099"/>
              </a:solidFill>
            </a:endParaRPr>
          </a:p>
        </p:txBody>
      </p:sp>
      <p:sp>
        <p:nvSpPr>
          <p:cNvPr id="114706" name="Line 59"/>
          <p:cNvSpPr>
            <a:spLocks noChangeShapeType="1"/>
          </p:cNvSpPr>
          <p:nvPr/>
        </p:nvSpPr>
        <p:spPr bwMode="auto">
          <a:xfrm flipH="1">
            <a:off x="7872413" y="5130800"/>
            <a:ext cx="15875" cy="889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4707" name="Line 60"/>
          <p:cNvSpPr>
            <a:spLocks noChangeShapeType="1"/>
          </p:cNvSpPr>
          <p:nvPr/>
        </p:nvSpPr>
        <p:spPr bwMode="auto">
          <a:xfrm flipH="1">
            <a:off x="7750175" y="5229225"/>
            <a:ext cx="1079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6448425" y="4256088"/>
            <a:ext cx="1016000" cy="879475"/>
            <a:chOff x="6296025" y="1709738"/>
            <a:chExt cx="1016262" cy="879758"/>
          </a:xfrm>
        </p:grpSpPr>
        <p:sp>
          <p:nvSpPr>
            <p:cNvPr id="114709" name="Text Box 54"/>
            <p:cNvSpPr txBox="1">
              <a:spLocks noChangeArrowheads="1"/>
            </p:cNvSpPr>
            <p:nvPr/>
          </p:nvSpPr>
          <p:spPr bwMode="auto">
            <a:xfrm>
              <a:off x="6296025" y="1709738"/>
              <a:ext cx="235489" cy="45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>
                  <a:solidFill>
                    <a:srgbClr val="990099"/>
                  </a:solidFill>
                </a:rPr>
                <a:t>y</a:t>
              </a:r>
              <a:endParaRPr lang="en-GB" altLang="he-IL">
                <a:solidFill>
                  <a:srgbClr val="990099"/>
                </a:solidFill>
              </a:endParaRPr>
            </a:p>
          </p:txBody>
        </p:sp>
        <p:sp>
          <p:nvSpPr>
            <p:cNvPr id="114710" name="Line 55"/>
            <p:cNvSpPr>
              <a:spLocks noChangeShapeType="1"/>
            </p:cNvSpPr>
            <p:nvPr/>
          </p:nvSpPr>
          <p:spPr bwMode="auto">
            <a:xfrm flipV="1">
              <a:off x="6484645" y="1838961"/>
              <a:ext cx="4573" cy="75053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11" name="Line 56"/>
            <p:cNvSpPr>
              <a:spLocks noChangeShapeType="1"/>
            </p:cNvSpPr>
            <p:nvPr/>
          </p:nvSpPr>
          <p:spPr bwMode="auto">
            <a:xfrm flipV="1">
              <a:off x="6480072" y="2169196"/>
              <a:ext cx="651597" cy="416384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4712" name="Text Box 57"/>
            <p:cNvSpPr txBox="1">
              <a:spLocks noChangeArrowheads="1"/>
            </p:cNvSpPr>
            <p:nvPr/>
          </p:nvSpPr>
          <p:spPr bwMode="auto">
            <a:xfrm>
              <a:off x="7076798" y="2009952"/>
              <a:ext cx="235489" cy="45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>
                  <a:solidFill>
                    <a:srgbClr val="990099"/>
                  </a:solidFill>
                </a:rPr>
                <a:t>x</a:t>
              </a:r>
              <a:endParaRPr lang="en-GB" altLang="he-IL">
                <a:solidFill>
                  <a:srgbClr val="9900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6583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04097 0.0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Camera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4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193486-1F6B-4971-85E0-8D6464F549EB}" type="slidenum">
              <a:rPr lang="he-IL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7987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Camera Calibration</a:t>
            </a:r>
            <a:endParaRPr lang="en-GB" smtClean="0"/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Find the camera matrices:</a:t>
            </a:r>
          </a:p>
          <a:p>
            <a:r>
              <a:rPr lang="en-US" dirty="0" smtClean="0"/>
              <a:t>Intrinsic parameters</a:t>
            </a:r>
          </a:p>
          <a:p>
            <a:r>
              <a:rPr lang="en-US" dirty="0" smtClean="0"/>
              <a:t>Extrinsic parameters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6937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14C1CD1-D7E4-4D05-AF8D-F83EA2F4302E}" type="slidenum">
              <a:rPr lang="he-IL" altLang="en-US" smtClean="0"/>
              <a:pPr/>
              <a:t>42</a:t>
            </a:fld>
            <a:endParaRPr lang="en-US" altLang="en-US" smtClean="0"/>
          </a:p>
        </p:txBody>
      </p:sp>
      <p:sp>
        <p:nvSpPr>
          <p:cNvPr id="3789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General Idea</a:t>
            </a:r>
            <a:endParaRPr lang="en-GB" smtClean="0"/>
          </a:p>
        </p:txBody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0099"/>
                </a:solidFill>
              </a:rPr>
              <a:t>Assumption:</a:t>
            </a:r>
          </a:p>
          <a:p>
            <a:r>
              <a:rPr lang="en-US" dirty="0" smtClean="0"/>
              <a:t>Known 3D pattern</a:t>
            </a:r>
          </a:p>
          <a:p>
            <a:r>
              <a:rPr lang="en-US" dirty="0" smtClean="0"/>
              <a:t>Known correspondence between image and object points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0099"/>
                </a:solidFill>
              </a:rPr>
              <a:t>Solution:</a:t>
            </a:r>
          </a:p>
          <a:p>
            <a:r>
              <a:rPr lang="en-US" dirty="0" smtClean="0"/>
              <a:t>Solve the linear equations: </a:t>
            </a:r>
            <a:r>
              <a:rPr lang="en-US" i="1" dirty="0" smtClean="0">
                <a:solidFill>
                  <a:srgbClr val="008000"/>
                </a:solidFill>
              </a:rPr>
              <a:t>	        </a:t>
            </a:r>
            <a:r>
              <a:rPr lang="en-US" dirty="0" smtClean="0"/>
              <a:t>where </a:t>
            </a:r>
            <a:r>
              <a:rPr lang="en-US" i="1" dirty="0" smtClean="0">
                <a:solidFill>
                  <a:srgbClr val="008000"/>
                </a:solidFill>
              </a:rPr>
              <a:t>p</a:t>
            </a:r>
            <a:r>
              <a:rPr lang="en-US" i="1" baseline="-25000" dirty="0" smtClean="0">
                <a:solidFill>
                  <a:srgbClr val="008000"/>
                </a:solidFill>
              </a:rPr>
              <a:t>i</a:t>
            </a:r>
            <a:r>
              <a:rPr lang="en-US" i="1" dirty="0" smtClean="0">
                <a:solidFill>
                  <a:srgbClr val="008000"/>
                </a:solidFill>
              </a:rPr>
              <a:t> 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8000"/>
                </a:solidFill>
              </a:rPr>
              <a:t> P</a:t>
            </a:r>
            <a:r>
              <a:rPr lang="en-US" i="1" baseline="-25000" dirty="0" smtClean="0">
                <a:solidFill>
                  <a:srgbClr val="008000"/>
                </a:solidFill>
              </a:rPr>
              <a:t>i </a:t>
            </a:r>
            <a:r>
              <a:rPr lang="en-US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are known and </a:t>
            </a:r>
            <a:r>
              <a:rPr lang="en-US" i="1" dirty="0" smtClean="0">
                <a:solidFill>
                  <a:srgbClr val="FF0000"/>
                </a:solidFill>
              </a:rPr>
              <a:t>M  </a:t>
            </a:r>
            <a:r>
              <a:rPr lang="en-US" dirty="0" smtClean="0"/>
              <a:t>is unknown</a:t>
            </a:r>
          </a:p>
          <a:p>
            <a:endParaRPr lang="en-GB" dirty="0" smtClean="0"/>
          </a:p>
        </p:txBody>
      </p:sp>
      <p:graphicFrame>
        <p:nvGraphicFramePr>
          <p:cNvPr id="650244" name="Object 4"/>
          <p:cNvGraphicFramePr>
            <a:graphicFrameLocks noChangeAspect="1"/>
          </p:cNvGraphicFramePr>
          <p:nvPr/>
        </p:nvGraphicFramePr>
        <p:xfrm>
          <a:off x="5638800" y="4779963"/>
          <a:ext cx="118268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22" name="Equation" r:id="rId4" imgW="571320" imgH="241200" progId="Equation.3">
                  <p:embed/>
                </p:oleObj>
              </mc:Choice>
              <mc:Fallback>
                <p:oleObj name="Equation" r:id="rId4" imgW="571320" imgH="241200" progId="Equation.3">
                  <p:embed/>
                  <p:pic>
                    <p:nvPicPr>
                      <p:cNvPr id="6502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779963"/>
                        <a:ext cx="1182688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5" name="Picture 5" descr="fig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2438" y="1055688"/>
            <a:ext cx="2143125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42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7456363-4620-402A-80A3-D7275CB406FD}" type="slidenum">
              <a:rPr lang="he-IL" altLang="en-US" smtClean="0"/>
              <a:pPr/>
              <a:t>43</a:t>
            </a:fld>
            <a:endParaRPr lang="en-US" altLang="en-US" smtClean="0"/>
          </a:p>
        </p:txBody>
      </p:sp>
      <p:sp>
        <p:nvSpPr>
          <p:cNvPr id="3891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General Case</a:t>
            </a:r>
            <a:endParaRPr lang="en-GB" smtClean="0"/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Equality of 2D points in the projective space: </a:t>
            </a:r>
            <a:r>
              <a:rPr lang="en-US" i="1" dirty="0" err="1" smtClean="0">
                <a:solidFill>
                  <a:srgbClr val="008000"/>
                </a:solidFill>
              </a:rPr>
              <a:t>v</a:t>
            </a:r>
            <a:r>
              <a:rPr lang="en-US" i="1" dirty="0" err="1" smtClean="0">
                <a:solidFill>
                  <a:srgbClr val="008000"/>
                </a:solidFill>
                <a:sym typeface="Symbol" pitchFamily="18" charset="2"/>
              </a:rPr>
              <a:t>u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=0</a:t>
            </a:r>
          </a:p>
          <a:p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              </a:t>
            </a:r>
            <a:r>
              <a:rPr lang="en-US" dirty="0" smtClean="0">
                <a:sym typeface="Symbol" pitchFamily="18" charset="2"/>
              </a:rPr>
              <a:t> knowing 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p</a:t>
            </a:r>
            <a:r>
              <a:rPr lang="en-US" i="1" baseline="-25000" dirty="0" smtClean="0">
                <a:solidFill>
                  <a:srgbClr val="008000"/>
                </a:solidFill>
                <a:sym typeface="Symbol" pitchFamily="18" charset="2"/>
              </a:rPr>
              <a:t>i</a:t>
            </a:r>
            <a:r>
              <a:rPr lang="en-US" dirty="0" smtClean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and 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P</a:t>
            </a:r>
            <a:r>
              <a:rPr lang="en-US" i="1" baseline="-25000" dirty="0" smtClean="0">
                <a:solidFill>
                  <a:srgbClr val="008000"/>
                </a:solidFill>
                <a:sym typeface="Symbol" pitchFamily="18" charset="2"/>
              </a:rPr>
              <a:t>i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  </a:t>
            </a:r>
            <a:r>
              <a:rPr lang="en-US" dirty="0" smtClean="0">
                <a:sym typeface="Symbol" pitchFamily="18" charset="2"/>
              </a:rPr>
              <a:t>defines a set of linear equations in 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M</a:t>
            </a:r>
          </a:p>
          <a:p>
            <a:endParaRPr lang="en-US" i="1" dirty="0" smtClean="0">
              <a:solidFill>
                <a:srgbClr val="008000"/>
              </a:solidFill>
              <a:sym typeface="Symbol" pitchFamily="18" charset="2"/>
            </a:endParaRPr>
          </a:p>
          <a:p>
            <a:endParaRPr lang="en-US" i="1" dirty="0" smtClean="0">
              <a:solidFill>
                <a:srgbClr val="008000"/>
              </a:solidFill>
              <a:sym typeface="Symbol" pitchFamily="18" charset="2"/>
            </a:endParaRPr>
          </a:p>
          <a:p>
            <a:endParaRPr lang="en-US" i="1" dirty="0" smtClean="0"/>
          </a:p>
          <a:p>
            <a:endParaRPr lang="en-US" i="1" dirty="0" smtClean="0"/>
          </a:p>
          <a:p>
            <a:pPr lvl="1"/>
            <a:endParaRPr lang="en-GB" dirty="0" smtClean="0"/>
          </a:p>
        </p:txBody>
      </p:sp>
      <p:graphicFrame>
        <p:nvGraphicFramePr>
          <p:cNvPr id="38914" name="Object 4"/>
          <p:cNvGraphicFramePr>
            <a:graphicFrameLocks noChangeAspect="1"/>
          </p:cNvGraphicFramePr>
          <p:nvPr/>
        </p:nvGraphicFramePr>
        <p:xfrm>
          <a:off x="814388" y="3549650"/>
          <a:ext cx="1865312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0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389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3549650"/>
                        <a:ext cx="1865312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5"/>
          <p:cNvGraphicFramePr>
            <a:graphicFrameLocks noChangeAspect="1"/>
          </p:cNvGraphicFramePr>
          <p:nvPr/>
        </p:nvGraphicFramePr>
        <p:xfrm>
          <a:off x="901700" y="1824038"/>
          <a:ext cx="1350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71" name="Equation" r:id="rId6" imgW="533160" imgH="228600" progId="Equation.3">
                  <p:embed/>
                </p:oleObj>
              </mc:Choice>
              <mc:Fallback>
                <p:oleObj name="Equation" r:id="rId6" imgW="533160" imgH="228600" progId="Equation.3">
                  <p:embed/>
                  <p:pic>
                    <p:nvPicPr>
                      <p:cNvPr id="3891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824038"/>
                        <a:ext cx="1350963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00C9953-8C3C-462A-9947-44E1E7184A54}" type="slidenum">
              <a:rPr lang="he-IL" altLang="en-US" smtClean="0"/>
              <a:pPr/>
              <a:t>44</a:t>
            </a:fld>
            <a:endParaRPr lang="en-US" altLang="en-US" smtClean="0"/>
          </a:p>
        </p:txBody>
      </p:sp>
      <p:sp>
        <p:nvSpPr>
          <p:cNvPr id="8089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smtClean="0"/>
              <a:t>Calibration based on a planar surface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Symbol" pitchFamily="18" charset="2"/>
              </a:rPr>
              <a:t>Using several images allow to compute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 M </a:t>
            </a:r>
            <a:r>
              <a:rPr lang="en-US" dirty="0" smtClean="0">
                <a:sym typeface="Symbol" pitchFamily="18" charset="2"/>
              </a:rPr>
              <a:t>and their location with respect to each other</a:t>
            </a:r>
            <a:r>
              <a:rPr lang="en-GB" dirty="0" smtClean="0"/>
              <a:t> </a:t>
            </a:r>
          </a:p>
          <a:p>
            <a:endParaRPr lang="en-GB" dirty="0" smtClean="0"/>
          </a:p>
        </p:txBody>
      </p:sp>
      <p:sp>
        <p:nvSpPr>
          <p:cNvPr id="80902" name="Rectangle 4"/>
          <p:cNvSpPr>
            <a:spLocks noChangeArrowheads="1"/>
          </p:cNvSpPr>
          <p:nvPr/>
        </p:nvSpPr>
        <p:spPr bwMode="auto">
          <a:xfrm>
            <a:off x="0" y="1184275"/>
            <a:ext cx="914400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>
              <a:latin typeface="Times New Roman (Hebrew)" pitchFamily="18" charset="0"/>
            </a:endParaRPr>
          </a:p>
          <a:p>
            <a:pPr lvl="1"/>
            <a:endParaRPr lang="en-US">
              <a:latin typeface="Times New Roman (Hebrew)" pitchFamily="18" charset="0"/>
            </a:endParaRPr>
          </a:p>
        </p:txBody>
      </p:sp>
      <p:sp>
        <p:nvSpPr>
          <p:cNvPr id="80903" name="Rectangle 5"/>
          <p:cNvSpPr>
            <a:spLocks noChangeArrowheads="1"/>
          </p:cNvSpPr>
          <p:nvPr/>
        </p:nvSpPr>
        <p:spPr bwMode="auto">
          <a:xfrm>
            <a:off x="0" y="2828925"/>
            <a:ext cx="914400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>
              <a:latin typeface="Times New Roman (Hebrew)" pitchFamily="18" charset="0"/>
            </a:endParaRPr>
          </a:p>
          <a:p>
            <a:endParaRPr lang="en-US">
              <a:latin typeface="Times New Roman (Hebrew)" pitchFamily="18" charset="0"/>
            </a:endParaRPr>
          </a:p>
        </p:txBody>
      </p:sp>
      <p:pic>
        <p:nvPicPr>
          <p:cNvPr id="80904" name="Picture 6" descr="image_nam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1600" y="3175000"/>
            <a:ext cx="4922838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5-Point Star 8"/>
          <p:cNvSpPr/>
          <p:nvPr/>
        </p:nvSpPr>
        <p:spPr bwMode="auto">
          <a:xfrm>
            <a:off x="8660525" y="231227"/>
            <a:ext cx="262759" cy="31531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6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Correspondence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71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999B6EB-D5D2-4499-B498-50D74E63E560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98450"/>
            <a:ext cx="7772400" cy="1143000"/>
          </a:xfrm>
        </p:spPr>
        <p:txBody>
          <a:bodyPr/>
          <a:lstStyle/>
          <a:p>
            <a:r>
              <a:rPr lang="en-US" altLang="he-IL" dirty="0" smtClean="0"/>
              <a:t>Correspondence: Geometry</a:t>
            </a:r>
            <a:endParaRPr lang="en-US" altLang="en-US" dirty="0" smtClean="0"/>
          </a:p>
        </p:txBody>
      </p:sp>
      <p:sp>
        <p:nvSpPr>
          <p:cNvPr id="46085" name="AutoShape 3" descr="Recycled paper"/>
          <p:cNvSpPr>
            <a:spLocks noChangeArrowheads="1"/>
          </p:cNvSpPr>
          <p:nvPr/>
        </p:nvSpPr>
        <p:spPr bwMode="auto">
          <a:xfrm rot="16200000" flipH="1">
            <a:off x="5688806" y="3620294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877888" y="5064125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8124825" y="522287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88" name="Line 6"/>
          <p:cNvSpPr>
            <a:spLocks noChangeShapeType="1"/>
          </p:cNvSpPr>
          <p:nvPr/>
        </p:nvSpPr>
        <p:spPr bwMode="auto">
          <a:xfrm flipV="1">
            <a:off x="3933825" y="2479675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6089" name="Line 7"/>
          <p:cNvSpPr>
            <a:spLocks noChangeShapeType="1"/>
          </p:cNvSpPr>
          <p:nvPr/>
        </p:nvSpPr>
        <p:spPr bwMode="auto">
          <a:xfrm>
            <a:off x="5076825" y="3089275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6090" name="Line 8"/>
          <p:cNvSpPr>
            <a:spLocks noChangeShapeType="1"/>
          </p:cNvSpPr>
          <p:nvPr/>
        </p:nvSpPr>
        <p:spPr bwMode="auto">
          <a:xfrm flipH="1" flipV="1">
            <a:off x="6981825" y="4384675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6091" name="Oval 9"/>
          <p:cNvSpPr>
            <a:spLocks noChangeArrowheads="1"/>
          </p:cNvSpPr>
          <p:nvPr/>
        </p:nvSpPr>
        <p:spPr bwMode="auto">
          <a:xfrm>
            <a:off x="2867025" y="438467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92" name="Oval 10"/>
          <p:cNvSpPr>
            <a:spLocks noChangeArrowheads="1"/>
          </p:cNvSpPr>
          <p:nvPr/>
        </p:nvSpPr>
        <p:spPr bwMode="auto">
          <a:xfrm>
            <a:off x="6953250" y="43561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93" name="Oval 11"/>
          <p:cNvSpPr>
            <a:spLocks noChangeArrowheads="1"/>
          </p:cNvSpPr>
          <p:nvPr/>
        </p:nvSpPr>
        <p:spPr bwMode="auto">
          <a:xfrm>
            <a:off x="5076825" y="308927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94" name="Rectangle 12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2181225" y="3317875"/>
            <a:ext cx="1828800" cy="1828800"/>
          </a:xfrm>
          <a:prstGeom prst="parallelogram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graphicFrame>
        <p:nvGraphicFramePr>
          <p:cNvPr id="46095" name="Object 13"/>
          <p:cNvGraphicFramePr>
            <a:graphicFrameLocks noChangeAspect="1"/>
          </p:cNvGraphicFramePr>
          <p:nvPr/>
        </p:nvGraphicFramePr>
        <p:xfrm>
          <a:off x="4389438" y="1660525"/>
          <a:ext cx="681037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69" name="Clip" r:id="rId5" imgW="1857375" imgH="3995738" progId="MS_ClipArt_Gallery.2">
                  <p:embed/>
                </p:oleObj>
              </mc:Choice>
              <mc:Fallback>
                <p:oleObj name="Clip" r:id="rId5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1660525"/>
                        <a:ext cx="681037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6" name="Object 14"/>
          <p:cNvGraphicFramePr>
            <a:graphicFrameLocks noChangeAspect="1"/>
          </p:cNvGraphicFramePr>
          <p:nvPr/>
        </p:nvGraphicFramePr>
        <p:xfrm>
          <a:off x="2547938" y="3671888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0" name="Clip" r:id="rId7" imgW="1857375" imgH="3995738" progId="MS_ClipArt_Gallery.2">
                  <p:embed/>
                </p:oleObj>
              </mc:Choice>
              <mc:Fallback>
                <p:oleObj name="Clip" r:id="rId7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38" y="3671888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7" name="Object 15"/>
          <p:cNvGraphicFramePr>
            <a:graphicFrameLocks noChangeAspect="1"/>
          </p:cNvGraphicFramePr>
          <p:nvPr/>
        </p:nvGraphicFramePr>
        <p:xfrm>
          <a:off x="6634163" y="3700463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1" name="Clip" r:id="rId8" imgW="1857375" imgH="3995738" progId="MS_ClipArt_Gallery.2">
                  <p:embed/>
                </p:oleObj>
              </mc:Choice>
              <mc:Fallback>
                <p:oleObj name="Clip" r:id="rId8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163" y="3700463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8" name="Line 16"/>
          <p:cNvSpPr>
            <a:spLocks noChangeShapeType="1"/>
          </p:cNvSpPr>
          <p:nvPr/>
        </p:nvSpPr>
        <p:spPr bwMode="auto">
          <a:xfrm flipV="1">
            <a:off x="1114425" y="4384675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graphicFrame>
        <p:nvGraphicFramePr>
          <p:cNvPr id="46099" name="Object 17"/>
          <p:cNvGraphicFramePr>
            <a:graphicFrameLocks noChangeAspect="1"/>
          </p:cNvGraphicFramePr>
          <p:nvPr/>
        </p:nvGraphicFramePr>
        <p:xfrm>
          <a:off x="5983288" y="3884613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2" name="Clip" r:id="rId9" imgW="1857375" imgH="3995738" progId="MS_ClipArt_Gallery.2">
                  <p:embed/>
                </p:oleObj>
              </mc:Choice>
              <mc:Fallback>
                <p:oleObj name="Clip" r:id="rId9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288" y="3884613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0" name="Object 18"/>
          <p:cNvGraphicFramePr>
            <a:graphicFrameLocks noChangeAspect="1"/>
          </p:cNvGraphicFramePr>
          <p:nvPr/>
        </p:nvGraphicFramePr>
        <p:xfrm>
          <a:off x="6927850" y="4435475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3" name="Clip" r:id="rId10" imgW="1857375" imgH="3995738" progId="MS_ClipArt_Gallery.2">
                  <p:embed/>
                </p:oleObj>
              </mc:Choice>
              <mc:Fallback>
                <p:oleObj name="Clip" r:id="rId10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4435475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1" name="Object 19"/>
          <p:cNvGraphicFramePr>
            <a:graphicFrameLocks noChangeAspect="1"/>
          </p:cNvGraphicFramePr>
          <p:nvPr/>
        </p:nvGraphicFramePr>
        <p:xfrm>
          <a:off x="7258050" y="3592513"/>
          <a:ext cx="331788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4" name="Clip" r:id="rId11" imgW="1857375" imgH="3995738" progId="MS_ClipArt_Gallery.2">
                  <p:embed/>
                </p:oleObj>
              </mc:Choice>
              <mc:Fallback>
                <p:oleObj name="Clip" r:id="rId11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050" y="3592513"/>
                        <a:ext cx="331788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2" name="Object 20"/>
          <p:cNvGraphicFramePr>
            <a:graphicFrameLocks noChangeAspect="1"/>
          </p:cNvGraphicFramePr>
          <p:nvPr/>
        </p:nvGraphicFramePr>
        <p:xfrm>
          <a:off x="6394450" y="4616450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5" name="Clip" r:id="rId12" imgW="1857375" imgH="3995738" progId="MS_ClipArt_Gallery.2">
                  <p:embed/>
                </p:oleObj>
              </mc:Choice>
              <mc:Fallback>
                <p:oleObj name="Clip" r:id="rId12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450" y="4616450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5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Epipolar Geometry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8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9D65CD-29E8-4330-8CD5-BEA3E91904FF}" type="slidenum">
              <a:rPr lang="he-IL" altLang="en-US" smtClean="0"/>
              <a:pPr/>
              <a:t>48</a:t>
            </a:fld>
            <a:endParaRPr lang="en-US" altLang="en-US" smtClean="0"/>
          </a:p>
        </p:txBody>
      </p:sp>
      <p:sp>
        <p:nvSpPr>
          <p:cNvPr id="5427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Epipolar Lines</a:t>
            </a:r>
            <a:endParaRPr lang="en-US" alt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2133600"/>
            <a:ext cx="8220075" cy="3841750"/>
            <a:chOff x="240" y="1344"/>
            <a:chExt cx="5178" cy="2420"/>
          </a:xfrm>
        </p:grpSpPr>
        <p:sp>
          <p:nvSpPr>
            <p:cNvPr id="54279" name="Line 4"/>
            <p:cNvSpPr>
              <a:spLocks noChangeShapeType="1"/>
            </p:cNvSpPr>
            <p:nvPr/>
          </p:nvSpPr>
          <p:spPr bwMode="auto">
            <a:xfrm flipH="1">
              <a:off x="3660" y="2319"/>
              <a:ext cx="1187" cy="675"/>
            </a:xfrm>
            <a:prstGeom prst="line">
              <a:avLst/>
            </a:prstGeom>
            <a:noFill/>
            <a:ln w="28575" cap="sq">
              <a:solidFill>
                <a:srgbClr val="CC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0" name="AutoShape 5"/>
            <p:cNvSpPr>
              <a:spLocks noChangeArrowheads="1"/>
            </p:cNvSpPr>
            <p:nvPr/>
          </p:nvSpPr>
          <p:spPr bwMode="auto">
            <a:xfrm rot="16200000" flipH="1">
              <a:off x="3601" y="2063"/>
              <a:ext cx="1293" cy="1200"/>
            </a:xfrm>
            <a:prstGeom prst="parallelogram">
              <a:avLst>
                <a:gd name="adj" fmla="val 2693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endParaRPr kumimoji="1" lang="en-US" altLang="en-US">
                <a:latin typeface="Tahoma" pitchFamily="34" charset="0"/>
              </a:endParaRPr>
            </a:p>
          </p:txBody>
        </p:sp>
        <p:sp>
          <p:nvSpPr>
            <p:cNvPr id="54281" name="Text Box 6"/>
            <p:cNvSpPr txBox="1">
              <a:spLocks noChangeArrowheads="1"/>
            </p:cNvSpPr>
            <p:nvPr/>
          </p:nvSpPr>
          <p:spPr bwMode="auto">
            <a:xfrm>
              <a:off x="553" y="2954"/>
              <a:ext cx="225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 b="1">
                  <a:latin typeface="Times New Roman (Hebrew)" pitchFamily="18" charset="0"/>
                </a:rPr>
                <a:t>+</a:t>
              </a:r>
              <a:endParaRPr lang="en-US" altLang="en-US">
                <a:latin typeface="Times New Roman (Hebrew)" pitchFamily="18" charset="0"/>
              </a:endParaRPr>
            </a:p>
          </p:txBody>
        </p:sp>
        <p:sp>
          <p:nvSpPr>
            <p:cNvPr id="54282" name="Text Box 7"/>
            <p:cNvSpPr txBox="1">
              <a:spLocks noChangeArrowheads="1"/>
            </p:cNvSpPr>
            <p:nvPr/>
          </p:nvSpPr>
          <p:spPr bwMode="auto">
            <a:xfrm>
              <a:off x="5136" y="3072"/>
              <a:ext cx="225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 b="1">
                  <a:latin typeface="Times New Roman (Hebrew)" pitchFamily="18" charset="0"/>
                </a:rPr>
                <a:t>+</a:t>
              </a:r>
              <a:endParaRPr lang="en-US" altLang="en-US">
                <a:latin typeface="Times New Roman (Hebrew)" pitchFamily="18" charset="0"/>
              </a:endParaRPr>
            </a:p>
          </p:txBody>
        </p:sp>
        <p:sp>
          <p:nvSpPr>
            <p:cNvPr id="54283" name="Line 8"/>
            <p:cNvSpPr>
              <a:spLocks noChangeShapeType="1"/>
            </p:cNvSpPr>
            <p:nvPr/>
          </p:nvSpPr>
          <p:spPr bwMode="auto">
            <a:xfrm flipV="1">
              <a:off x="720" y="2544"/>
              <a:ext cx="1152" cy="5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4" name="Line 9"/>
            <p:cNvSpPr>
              <a:spLocks noChangeShapeType="1"/>
            </p:cNvSpPr>
            <p:nvPr/>
          </p:nvSpPr>
          <p:spPr bwMode="auto">
            <a:xfrm flipV="1">
              <a:off x="2496" y="1344"/>
              <a:ext cx="1440" cy="8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Line 10"/>
            <p:cNvSpPr>
              <a:spLocks noChangeShapeType="1"/>
            </p:cNvSpPr>
            <p:nvPr/>
          </p:nvSpPr>
          <p:spPr bwMode="auto">
            <a:xfrm>
              <a:off x="2768" y="1383"/>
              <a:ext cx="1168" cy="87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Line 11"/>
            <p:cNvSpPr>
              <a:spLocks noChangeShapeType="1"/>
            </p:cNvSpPr>
            <p:nvPr/>
          </p:nvSpPr>
          <p:spPr bwMode="auto">
            <a:xfrm flipH="1" flipV="1">
              <a:off x="4416" y="2544"/>
              <a:ext cx="816" cy="67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7" name="Oval 12"/>
            <p:cNvSpPr>
              <a:spLocks noChangeArrowheads="1"/>
            </p:cNvSpPr>
            <p:nvPr/>
          </p:nvSpPr>
          <p:spPr bwMode="auto">
            <a:xfrm>
              <a:off x="1824" y="254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88" name="Oval 13"/>
            <p:cNvSpPr>
              <a:spLocks noChangeArrowheads="1"/>
            </p:cNvSpPr>
            <p:nvPr/>
          </p:nvSpPr>
          <p:spPr bwMode="auto">
            <a:xfrm>
              <a:off x="4416" y="254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89" name="Oval 14"/>
            <p:cNvSpPr>
              <a:spLocks noChangeArrowheads="1"/>
            </p:cNvSpPr>
            <p:nvPr/>
          </p:nvSpPr>
          <p:spPr bwMode="auto">
            <a:xfrm>
              <a:off x="3216" y="1728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3491" y="1632"/>
              <a:ext cx="76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he-IL" sz="1800">
                  <a:latin typeface="Times New Roman (Hebrew)" pitchFamily="18" charset="0"/>
                </a:rPr>
                <a:t>Objet point</a:t>
              </a:r>
            </a:p>
          </p:txBody>
        </p:sp>
        <p:sp>
          <p:nvSpPr>
            <p:cNvPr id="54291" name="Line 16"/>
            <p:cNvSpPr>
              <a:spLocks noChangeShapeType="1"/>
            </p:cNvSpPr>
            <p:nvPr/>
          </p:nvSpPr>
          <p:spPr bwMode="auto">
            <a:xfrm flipH="1" flipV="1">
              <a:off x="4272" y="2640"/>
              <a:ext cx="960" cy="5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2" name="Line 17"/>
            <p:cNvSpPr>
              <a:spLocks noChangeShapeType="1"/>
            </p:cNvSpPr>
            <p:nvPr/>
          </p:nvSpPr>
          <p:spPr bwMode="auto">
            <a:xfrm flipH="1" flipV="1">
              <a:off x="4128" y="2736"/>
              <a:ext cx="1104" cy="4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3" name="Oval 18"/>
            <p:cNvSpPr>
              <a:spLocks noChangeArrowheads="1"/>
            </p:cNvSpPr>
            <p:nvPr/>
          </p:nvSpPr>
          <p:spPr bwMode="auto">
            <a:xfrm>
              <a:off x="4272" y="2640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4" name="Oval 19"/>
            <p:cNvSpPr>
              <a:spLocks noChangeArrowheads="1"/>
            </p:cNvSpPr>
            <p:nvPr/>
          </p:nvSpPr>
          <p:spPr bwMode="auto">
            <a:xfrm>
              <a:off x="4080" y="2736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5" name="Line 20"/>
            <p:cNvSpPr>
              <a:spLocks noChangeShapeType="1"/>
            </p:cNvSpPr>
            <p:nvPr/>
          </p:nvSpPr>
          <p:spPr bwMode="auto">
            <a:xfrm flipH="1" flipV="1">
              <a:off x="2367" y="1526"/>
              <a:ext cx="1377" cy="77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6" name="Line 21"/>
            <p:cNvSpPr>
              <a:spLocks noChangeShapeType="1"/>
            </p:cNvSpPr>
            <p:nvPr/>
          </p:nvSpPr>
          <p:spPr bwMode="auto">
            <a:xfrm flipH="1" flipV="1">
              <a:off x="1882" y="1732"/>
              <a:ext cx="1766" cy="7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7" name="Oval 22"/>
            <p:cNvSpPr>
              <a:spLocks noChangeArrowheads="1"/>
            </p:cNvSpPr>
            <p:nvPr/>
          </p:nvSpPr>
          <p:spPr bwMode="auto">
            <a:xfrm>
              <a:off x="2640" y="206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8" name="Oval 23"/>
            <p:cNvSpPr>
              <a:spLocks noChangeArrowheads="1"/>
            </p:cNvSpPr>
            <p:nvPr/>
          </p:nvSpPr>
          <p:spPr bwMode="auto">
            <a:xfrm>
              <a:off x="2976" y="1872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9" name="Text Box 24"/>
            <p:cNvSpPr txBox="1">
              <a:spLocks noChangeArrowheads="1"/>
            </p:cNvSpPr>
            <p:nvPr/>
          </p:nvSpPr>
          <p:spPr bwMode="auto">
            <a:xfrm>
              <a:off x="4560" y="3360"/>
              <a:ext cx="858" cy="4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Center of </a:t>
              </a:r>
            </a:p>
            <a:p>
              <a:pPr rtl="1"/>
              <a:r>
                <a:rPr lang="en-US" altLang="he-IL" sz="2000" b="1">
                  <a:solidFill>
                    <a:srgbClr val="0033CC"/>
                  </a:solidFill>
                  <a:latin typeface="Comic Sans MS" pitchFamily="66" charset="0"/>
                </a:rPr>
                <a:t> </a:t>
              </a:r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 projection</a:t>
              </a:r>
              <a:endParaRPr lang="en-US" altLang="he-IL" sz="1800">
                <a:latin typeface="Times New Roman (Hebrew)" pitchFamily="18" charset="0"/>
              </a:endParaRPr>
            </a:p>
          </p:txBody>
        </p:sp>
        <p:sp>
          <p:nvSpPr>
            <p:cNvPr id="54300" name="Text Box 25"/>
            <p:cNvSpPr txBox="1">
              <a:spLocks noChangeArrowheads="1"/>
            </p:cNvSpPr>
            <p:nvPr/>
          </p:nvSpPr>
          <p:spPr bwMode="auto">
            <a:xfrm>
              <a:off x="240" y="3168"/>
              <a:ext cx="858" cy="4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Center of </a:t>
              </a:r>
            </a:p>
            <a:p>
              <a:pPr rtl="1"/>
              <a:r>
                <a:rPr lang="en-US" altLang="he-IL" sz="2000" b="1">
                  <a:solidFill>
                    <a:srgbClr val="0033CC"/>
                  </a:solidFill>
                  <a:latin typeface="Comic Sans MS" pitchFamily="66" charset="0"/>
                </a:rPr>
                <a:t> </a:t>
              </a:r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 projection</a:t>
              </a:r>
              <a:endParaRPr lang="en-US" altLang="he-IL" sz="1800">
                <a:latin typeface="Times New Roman (Hebrew)" pitchFamily="18" charset="0"/>
              </a:endParaRPr>
            </a:p>
          </p:txBody>
        </p:sp>
        <p:sp>
          <p:nvSpPr>
            <p:cNvPr id="54301" name="Rectangle 26"/>
            <p:cNvSpPr>
              <a:spLocks noChangeArrowheads="1"/>
            </p:cNvSpPr>
            <p:nvPr/>
          </p:nvSpPr>
          <p:spPr bwMode="auto">
            <a:xfrm rot="5400000">
              <a:off x="1392" y="1872"/>
              <a:ext cx="1152" cy="1152"/>
            </a:xfrm>
            <a:prstGeom prst="parallelogram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</a:pPr>
              <a:endParaRPr kumimoji="1" lang="en-US" altLang="en-US" sz="3200">
                <a:solidFill>
                  <a:srgbClr val="003399"/>
                </a:solidFill>
                <a:latin typeface="Tahoma" pitchFamily="34" charset="0"/>
              </a:endParaRPr>
            </a:p>
          </p:txBody>
        </p:sp>
      </p:grpSp>
      <p:sp>
        <p:nvSpPr>
          <p:cNvPr id="54278" name="Line 27"/>
          <p:cNvSpPr>
            <a:spLocks noChangeShapeType="1"/>
          </p:cNvSpPr>
          <p:nvPr/>
        </p:nvSpPr>
        <p:spPr bwMode="auto">
          <a:xfrm>
            <a:off x="2193925" y="3635375"/>
            <a:ext cx="1895475" cy="1023938"/>
          </a:xfrm>
          <a:prstGeom prst="line">
            <a:avLst/>
          </a:prstGeom>
          <a:noFill/>
          <a:ln w="381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CDE9A86-BEAD-484E-AB84-7D3B51EC2B91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49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Epipolar Geometry</a:t>
            </a:r>
            <a:endParaRPr lang="en-US" altLang="he-IL" smtClean="0"/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371600" y="4462463"/>
            <a:ext cx="1468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  <a:r>
              <a:rPr kumimoji="0" lang="en-US" altLang="he-IL" sz="1600" b="1">
                <a:solidFill>
                  <a:schemeClr val="tx2"/>
                </a:solidFill>
                <a:latin typeface="Comic Sans MS" panose="030F0702030302020204" pitchFamily="66" charset="0"/>
              </a:rPr>
              <a:t>Epipolar line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7372350" y="4462463"/>
            <a:ext cx="1468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  <a:r>
              <a:rPr kumimoji="0" lang="en-US" altLang="he-IL" sz="1600" b="1">
                <a:solidFill>
                  <a:schemeClr val="tx2"/>
                </a:solidFill>
                <a:latin typeface="Comic Sans MS" panose="030F0702030302020204" pitchFamily="66" charset="0"/>
              </a:rPr>
              <a:t>Epipolar line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813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620000" cy="914400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he-IL" sz="2800" smtClean="0"/>
              <a:t>A pair of corresponding points must lay on corresponding epipolar lines</a:t>
            </a:r>
            <a:r>
              <a:rPr lang="en-US" altLang="he-IL" smtClean="0"/>
              <a:t> </a:t>
            </a:r>
          </a:p>
        </p:txBody>
      </p:sp>
      <p:sp>
        <p:nvSpPr>
          <p:cNvPr id="48136" name="Freeform 8"/>
          <p:cNvSpPr>
            <a:spLocks/>
          </p:cNvSpPr>
          <p:nvPr/>
        </p:nvSpPr>
        <p:spPr bwMode="auto">
          <a:xfrm>
            <a:off x="2895600" y="2819400"/>
            <a:ext cx="4038600" cy="2667000"/>
          </a:xfrm>
          <a:custGeom>
            <a:avLst/>
            <a:gdLst>
              <a:gd name="T0" fmla="*/ 2147483647 w 2544"/>
              <a:gd name="T1" fmla="*/ 0 h 1680"/>
              <a:gd name="T2" fmla="*/ 0 w 2544"/>
              <a:gd name="T3" fmla="*/ 2147483647 h 1680"/>
              <a:gd name="T4" fmla="*/ 2147483647 w 2544"/>
              <a:gd name="T5" fmla="*/ 2147483647 h 1680"/>
              <a:gd name="T6" fmla="*/ 2147483647 w 2544"/>
              <a:gd name="T7" fmla="*/ 0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2544"/>
              <a:gd name="T13" fmla="*/ 0 h 1680"/>
              <a:gd name="T14" fmla="*/ 2544 w 2544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4" h="1680">
                <a:moveTo>
                  <a:pt x="1296" y="0"/>
                </a:moveTo>
                <a:lnTo>
                  <a:pt x="0" y="1680"/>
                </a:lnTo>
                <a:lnTo>
                  <a:pt x="2544" y="1680"/>
                </a:lnTo>
                <a:lnTo>
                  <a:pt x="1296" y="0"/>
                </a:lnTo>
                <a:close/>
              </a:path>
            </a:pathLst>
          </a:cu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8137" name="AutoShape 9"/>
          <p:cNvSpPr>
            <a:spLocks noChangeArrowheads="1"/>
          </p:cNvSpPr>
          <p:nvPr/>
        </p:nvSpPr>
        <p:spPr bwMode="auto">
          <a:xfrm rot="16200000" flipH="1">
            <a:off x="6146800" y="3838575"/>
            <a:ext cx="471488" cy="1449388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38" name="AutoShape 10"/>
          <p:cNvSpPr>
            <a:spLocks noChangeArrowheads="1"/>
          </p:cNvSpPr>
          <p:nvPr/>
        </p:nvSpPr>
        <p:spPr bwMode="auto">
          <a:xfrm rot="16200000" flipH="1">
            <a:off x="6146800" y="3502025"/>
            <a:ext cx="471488" cy="1449388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39" name="AutoShape 11"/>
          <p:cNvSpPr>
            <a:spLocks noChangeArrowheads="1"/>
          </p:cNvSpPr>
          <p:nvPr/>
        </p:nvSpPr>
        <p:spPr bwMode="auto">
          <a:xfrm rot="5400000">
            <a:off x="3575844" y="3769519"/>
            <a:ext cx="471487" cy="1450975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40" name="AutoShape 12"/>
          <p:cNvSpPr>
            <a:spLocks noChangeArrowheads="1"/>
          </p:cNvSpPr>
          <p:nvPr/>
        </p:nvSpPr>
        <p:spPr bwMode="auto">
          <a:xfrm rot="5400000">
            <a:off x="3575844" y="3432969"/>
            <a:ext cx="471487" cy="1450975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 flipV="1">
            <a:off x="5657850" y="4327525"/>
            <a:ext cx="1449388" cy="13493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 flipH="1" flipV="1">
            <a:off x="3086100" y="4259263"/>
            <a:ext cx="1450975" cy="13493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4267200" y="556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0033CC"/>
                </a:solidFill>
                <a:latin typeface="Comic Sans MS" panose="030F0702030302020204" pitchFamily="66" charset="0"/>
              </a:rPr>
              <a:t>Baseline</a:t>
            </a:r>
            <a:endParaRPr kumimoji="0" lang="en-US" altLang="he-IL" sz="2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6705600" y="35052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1600">
                <a:solidFill>
                  <a:srgbClr val="0033CC"/>
                </a:solidFill>
                <a:latin typeface="Comic Sans MS" panose="030F0702030302020204" pitchFamily="66" charset="0"/>
              </a:rPr>
              <a:t>Right Image</a:t>
            </a:r>
            <a:endParaRPr kumimoji="0" lang="en-US" altLang="he-IL" sz="18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2362200" y="3429000"/>
            <a:ext cx="131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1600">
                <a:solidFill>
                  <a:srgbClr val="0033CC"/>
                </a:solidFill>
                <a:latin typeface="Comic Sans MS" panose="030F0702030302020204" pitchFamily="66" charset="0"/>
              </a:rPr>
              <a:t>Left Image</a:t>
            </a:r>
            <a:endParaRPr kumimoji="0" lang="en-US" altLang="he-IL" sz="18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5334000" y="2743200"/>
            <a:ext cx="1319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1800">
                <a:solidFill>
                  <a:srgbClr val="FF0000"/>
                </a:solidFill>
                <a:latin typeface="Comic Sans MS" panose="030F0702030302020204" pitchFamily="66" charset="0"/>
              </a:rPr>
              <a:t>Epipolar Plane</a:t>
            </a:r>
          </a:p>
        </p:txBody>
      </p:sp>
      <p:sp>
        <p:nvSpPr>
          <p:cNvPr id="48147" name="Line 20"/>
          <p:cNvSpPr>
            <a:spLocks noChangeShapeType="1"/>
          </p:cNvSpPr>
          <p:nvPr/>
        </p:nvSpPr>
        <p:spPr bwMode="auto">
          <a:xfrm flipV="1">
            <a:off x="2690813" y="4327525"/>
            <a:ext cx="527050" cy="2682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8" name="Line 21"/>
          <p:cNvSpPr>
            <a:spLocks noChangeShapeType="1"/>
          </p:cNvSpPr>
          <p:nvPr/>
        </p:nvSpPr>
        <p:spPr bwMode="auto">
          <a:xfrm>
            <a:off x="6843713" y="4394200"/>
            <a:ext cx="593725" cy="2016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9" name="Line 22"/>
          <p:cNvSpPr>
            <a:spLocks noChangeShapeType="1"/>
          </p:cNvSpPr>
          <p:nvPr/>
        </p:nvSpPr>
        <p:spPr bwMode="auto">
          <a:xfrm>
            <a:off x="2895600" y="5486400"/>
            <a:ext cx="4038600" cy="0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50" name="Text Box 23"/>
          <p:cNvSpPr txBox="1">
            <a:spLocks noChangeArrowheads="1"/>
          </p:cNvSpPr>
          <p:nvPr/>
        </p:nvSpPr>
        <p:spPr bwMode="auto">
          <a:xfrm>
            <a:off x="6954838" y="5457825"/>
            <a:ext cx="579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  <p:sp>
        <p:nvSpPr>
          <p:cNvPr id="48151" name="Text Box 24"/>
          <p:cNvSpPr txBox="1">
            <a:spLocks noChangeArrowheads="1"/>
          </p:cNvSpPr>
          <p:nvPr/>
        </p:nvSpPr>
        <p:spPr bwMode="auto">
          <a:xfrm>
            <a:off x="2281238" y="5467350"/>
            <a:ext cx="579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364547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6118F24-0444-4F47-BB09-4271D87BE9AC}" type="slidenum">
              <a:rPr lang="he-IL" altLang="en-US" sz="1600" smtClean="0">
                <a:latin typeface="Arial" panose="020B0604020202020204" pitchFamily="34" charset="0"/>
              </a:rPr>
              <a:pPr/>
              <a:t>5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16739" name="Footer Placeholder 7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Intrinsic Parameters</a:t>
            </a:r>
          </a:p>
        </p:txBody>
      </p:sp>
      <p:sp>
        <p:nvSpPr>
          <p:cNvPr id="12297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sz="half" idx="1"/>
          </p:nvPr>
        </p:nvSpPr>
        <p:spPr>
          <a:xfrm>
            <a:off x="457200" y="1885950"/>
            <a:ext cx="7958138" cy="4083050"/>
          </a:xfrm>
          <a:blipFill>
            <a:blip r:embed="rId4"/>
            <a:stretch>
              <a:fillRect l="-1686" t="-4328"/>
            </a:stretch>
          </a:blipFill>
          <a:extLst/>
        </p:spPr>
        <p:txBody>
          <a:bodyPr/>
          <a:lstStyle/>
          <a:p>
            <a:r>
              <a:rPr lang="he-IL">
                <a:noFill/>
              </a:rPr>
              <a:t> </a:t>
            </a:r>
          </a:p>
        </p:txBody>
      </p:sp>
      <p:sp>
        <p:nvSpPr>
          <p:cNvPr id="116742" name="AutoShape 41" descr="Recycled paper"/>
          <p:cNvSpPr>
            <a:spLocks noChangeArrowheads="1"/>
          </p:cNvSpPr>
          <p:nvPr/>
        </p:nvSpPr>
        <p:spPr bwMode="auto">
          <a:xfrm rot="16200000" flipH="1">
            <a:off x="7060406" y="2309019"/>
            <a:ext cx="1163638" cy="800100"/>
          </a:xfrm>
          <a:prstGeom prst="parallelogram">
            <a:avLst>
              <a:gd name="adj" fmla="val 31841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6743" name="Line 42"/>
          <p:cNvSpPr>
            <a:spLocks noChangeShapeType="1"/>
          </p:cNvSpPr>
          <p:nvPr/>
        </p:nvSpPr>
        <p:spPr bwMode="auto">
          <a:xfrm flipV="1">
            <a:off x="6489700" y="2755900"/>
            <a:ext cx="1979613" cy="9525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6744" name="Rectangle 43" descr="Recycled paper"/>
          <p:cNvSpPr>
            <a:spLocks noChangeArrowheads="1"/>
          </p:cNvSpPr>
          <p:nvPr/>
        </p:nvSpPr>
        <p:spPr bwMode="auto">
          <a:xfrm>
            <a:off x="7246938" y="2743200"/>
            <a:ext cx="374650" cy="69850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6745" name="Oval 44"/>
          <p:cNvSpPr>
            <a:spLocks noChangeArrowheads="1"/>
          </p:cNvSpPr>
          <p:nvPr/>
        </p:nvSpPr>
        <p:spPr bwMode="auto">
          <a:xfrm>
            <a:off x="7600950" y="2741613"/>
            <a:ext cx="36513" cy="333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6746" name="Oval 45"/>
          <p:cNvSpPr>
            <a:spLocks noChangeArrowheads="1"/>
          </p:cNvSpPr>
          <p:nvPr/>
        </p:nvSpPr>
        <p:spPr bwMode="auto">
          <a:xfrm>
            <a:off x="8412163" y="2343150"/>
            <a:ext cx="36512" cy="3333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6747" name="Line 46"/>
          <p:cNvSpPr>
            <a:spLocks noChangeShapeType="1"/>
          </p:cNvSpPr>
          <p:nvPr/>
        </p:nvSpPr>
        <p:spPr bwMode="auto">
          <a:xfrm flipH="1">
            <a:off x="6480175" y="2360613"/>
            <a:ext cx="1931988" cy="3952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6748" name="Oval 47"/>
          <p:cNvSpPr>
            <a:spLocks noChangeArrowheads="1"/>
          </p:cNvSpPr>
          <p:nvPr/>
        </p:nvSpPr>
        <p:spPr bwMode="auto">
          <a:xfrm>
            <a:off x="7493000" y="2533650"/>
            <a:ext cx="38100" cy="3333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6749" name="Rectangle 48" descr="Recycled paper"/>
          <p:cNvSpPr>
            <a:spLocks noChangeArrowheads="1"/>
          </p:cNvSpPr>
          <p:nvPr/>
        </p:nvSpPr>
        <p:spPr bwMode="auto">
          <a:xfrm>
            <a:off x="7258050" y="2517775"/>
            <a:ext cx="223838" cy="117475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6750" name="Oval 49"/>
          <p:cNvSpPr>
            <a:spLocks noChangeArrowheads="1"/>
          </p:cNvSpPr>
          <p:nvPr/>
        </p:nvSpPr>
        <p:spPr bwMode="auto">
          <a:xfrm>
            <a:off x="6457950" y="2738438"/>
            <a:ext cx="36513" cy="33337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grpSp>
        <p:nvGrpSpPr>
          <p:cNvPr id="116751" name="Group 2"/>
          <p:cNvGrpSpPr>
            <a:grpSpLocks/>
          </p:cNvGrpSpPr>
          <p:nvPr/>
        </p:nvGrpSpPr>
        <p:grpSpPr bwMode="auto">
          <a:xfrm>
            <a:off x="7519988" y="2162175"/>
            <a:ext cx="528637" cy="682625"/>
            <a:chOff x="7520341" y="1991678"/>
            <a:chExt cx="528136" cy="682661"/>
          </a:xfrm>
        </p:grpSpPr>
        <p:sp>
          <p:nvSpPr>
            <p:cNvPr id="116762" name="Line 50"/>
            <p:cNvSpPr>
              <a:spLocks noChangeShapeType="1"/>
            </p:cNvSpPr>
            <p:nvPr/>
          </p:nvSpPr>
          <p:spPr bwMode="auto">
            <a:xfrm flipV="1">
              <a:off x="7625511" y="2409367"/>
              <a:ext cx="205767" cy="17099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763" name="Line 51"/>
            <p:cNvSpPr>
              <a:spLocks noChangeShapeType="1"/>
            </p:cNvSpPr>
            <p:nvPr/>
          </p:nvSpPr>
          <p:spPr bwMode="auto">
            <a:xfrm flipV="1">
              <a:off x="7616366" y="2278839"/>
              <a:ext cx="10288" cy="2936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764" name="Text Box 52"/>
            <p:cNvSpPr txBox="1">
              <a:spLocks noChangeArrowheads="1"/>
            </p:cNvSpPr>
            <p:nvPr/>
          </p:nvSpPr>
          <p:spPr bwMode="auto">
            <a:xfrm>
              <a:off x="7814131" y="2308861"/>
              <a:ext cx="234346" cy="365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 sz="1800"/>
                <a:t>x</a:t>
              </a:r>
              <a:endParaRPr lang="en-GB" altLang="he-IL" sz="1800"/>
            </a:p>
          </p:txBody>
        </p:sp>
        <p:sp>
          <p:nvSpPr>
            <p:cNvPr id="116765" name="Text Box 53"/>
            <p:cNvSpPr txBox="1">
              <a:spLocks noChangeArrowheads="1"/>
            </p:cNvSpPr>
            <p:nvPr/>
          </p:nvSpPr>
          <p:spPr bwMode="auto">
            <a:xfrm>
              <a:off x="7520341" y="1991678"/>
              <a:ext cx="234346" cy="366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 sz="1800"/>
                <a:t>y</a:t>
              </a:r>
              <a:endParaRPr lang="en-GB" altLang="he-IL" sz="1800"/>
            </a:p>
          </p:txBody>
        </p:sp>
      </p:grpSp>
      <p:sp>
        <p:nvSpPr>
          <p:cNvPr id="116752" name="Text Box 58"/>
          <p:cNvSpPr txBox="1">
            <a:spLocks noChangeArrowheads="1"/>
          </p:cNvSpPr>
          <p:nvPr/>
        </p:nvSpPr>
        <p:spPr bwMode="auto">
          <a:xfrm>
            <a:off x="8448675" y="2646363"/>
            <a:ext cx="236538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990099"/>
                </a:solidFill>
              </a:rPr>
              <a:t>z</a:t>
            </a:r>
            <a:endParaRPr lang="en-GB" altLang="he-IL">
              <a:solidFill>
                <a:srgbClr val="990099"/>
              </a:solidFill>
            </a:endParaRPr>
          </a:p>
        </p:txBody>
      </p:sp>
      <p:sp>
        <p:nvSpPr>
          <p:cNvPr id="116753" name="Line 59"/>
          <p:cNvSpPr>
            <a:spLocks noChangeShapeType="1"/>
          </p:cNvSpPr>
          <p:nvPr/>
        </p:nvSpPr>
        <p:spPr bwMode="auto">
          <a:xfrm flipH="1">
            <a:off x="7720013" y="2754313"/>
            <a:ext cx="15875" cy="904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6754" name="Line 60"/>
          <p:cNvSpPr>
            <a:spLocks noChangeShapeType="1"/>
          </p:cNvSpPr>
          <p:nvPr/>
        </p:nvSpPr>
        <p:spPr bwMode="auto">
          <a:xfrm flipH="1">
            <a:off x="7597775" y="2854325"/>
            <a:ext cx="10795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116755" name="Group 43"/>
          <p:cNvGrpSpPr>
            <a:grpSpLocks/>
          </p:cNvGrpSpPr>
          <p:nvPr/>
        </p:nvGrpSpPr>
        <p:grpSpPr bwMode="auto">
          <a:xfrm>
            <a:off x="6284913" y="1841500"/>
            <a:ext cx="1017587" cy="879475"/>
            <a:chOff x="6296025" y="1709738"/>
            <a:chExt cx="1016262" cy="879758"/>
          </a:xfrm>
        </p:grpSpPr>
        <p:sp>
          <p:nvSpPr>
            <p:cNvPr id="116758" name="Text Box 54"/>
            <p:cNvSpPr txBox="1">
              <a:spLocks noChangeArrowheads="1"/>
            </p:cNvSpPr>
            <p:nvPr/>
          </p:nvSpPr>
          <p:spPr bwMode="auto">
            <a:xfrm>
              <a:off x="6296025" y="1709738"/>
              <a:ext cx="235489" cy="45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>
                  <a:solidFill>
                    <a:srgbClr val="990099"/>
                  </a:solidFill>
                </a:rPr>
                <a:t>y</a:t>
              </a:r>
              <a:endParaRPr lang="en-GB" altLang="he-IL">
                <a:solidFill>
                  <a:srgbClr val="990099"/>
                </a:solidFill>
              </a:endParaRPr>
            </a:p>
          </p:txBody>
        </p:sp>
        <p:sp>
          <p:nvSpPr>
            <p:cNvPr id="116759" name="Line 55"/>
            <p:cNvSpPr>
              <a:spLocks noChangeShapeType="1"/>
            </p:cNvSpPr>
            <p:nvPr/>
          </p:nvSpPr>
          <p:spPr bwMode="auto">
            <a:xfrm flipV="1">
              <a:off x="6484645" y="1838961"/>
              <a:ext cx="4573" cy="75053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760" name="Line 56"/>
            <p:cNvSpPr>
              <a:spLocks noChangeShapeType="1"/>
            </p:cNvSpPr>
            <p:nvPr/>
          </p:nvSpPr>
          <p:spPr bwMode="auto">
            <a:xfrm flipV="1">
              <a:off x="6480072" y="2169196"/>
              <a:ext cx="651597" cy="416384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116761" name="Text Box 57"/>
            <p:cNvSpPr txBox="1">
              <a:spLocks noChangeArrowheads="1"/>
            </p:cNvSpPr>
            <p:nvPr/>
          </p:nvSpPr>
          <p:spPr bwMode="auto">
            <a:xfrm>
              <a:off x="7076798" y="2009952"/>
              <a:ext cx="235489" cy="456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he-IL">
                  <a:solidFill>
                    <a:srgbClr val="990099"/>
                  </a:solidFill>
                </a:rPr>
                <a:t>x</a:t>
              </a:r>
              <a:endParaRPr lang="en-GB" altLang="he-IL">
                <a:solidFill>
                  <a:srgbClr val="990099"/>
                </a:solidFill>
              </a:endParaRPr>
            </a:p>
          </p:txBody>
        </p:sp>
      </p:grpSp>
      <p:graphicFrame>
        <p:nvGraphicFramePr>
          <p:cNvPr id="77" name="Object 32"/>
          <p:cNvGraphicFramePr>
            <a:graphicFrameLocks noChangeAspect="1"/>
          </p:cNvGraphicFramePr>
          <p:nvPr/>
        </p:nvGraphicFramePr>
        <p:xfrm>
          <a:off x="6505575" y="4360863"/>
          <a:ext cx="226377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1" name="משוואה" r:id="rId6" imgW="1434960" imgH="914400" progId="Equation.3">
                  <p:embed/>
                </p:oleObj>
              </mc:Choice>
              <mc:Fallback>
                <p:oleObj name="משוואה" r:id="rId6" imgW="1434960" imgH="914400" progId="Equation.3">
                  <p:embed/>
                  <p:pic>
                    <p:nvPicPr>
                      <p:cNvPr id="77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4360863"/>
                        <a:ext cx="2263775" cy="14430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24483" y="5680937"/>
            <a:ext cx="538417" cy="461665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he-I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977570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9CA8C5D-E45E-48AF-9C5C-C428D2BCA4BE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50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9156" name="Rectangle 3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1293019" y="3251994"/>
            <a:ext cx="3176588" cy="2241550"/>
          </a:xfrm>
          <a:prstGeom prst="parallelogram">
            <a:avLst>
              <a:gd name="adj" fmla="val 354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49157" name="AutoShape 4" descr="Recycled paper"/>
          <p:cNvSpPr>
            <a:spLocks noChangeArrowheads="1"/>
          </p:cNvSpPr>
          <p:nvPr/>
        </p:nvSpPr>
        <p:spPr bwMode="auto">
          <a:xfrm rot="16200000" flipH="1">
            <a:off x="5110957" y="3601243"/>
            <a:ext cx="2571750" cy="1852613"/>
          </a:xfrm>
          <a:prstGeom prst="parallelogram">
            <a:avLst>
              <a:gd name="adj" fmla="val 34704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V="1">
            <a:off x="769938" y="4079875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59" name="Line 8"/>
          <p:cNvSpPr>
            <a:spLocks noChangeShapeType="1"/>
          </p:cNvSpPr>
          <p:nvPr/>
        </p:nvSpPr>
        <p:spPr bwMode="auto">
          <a:xfrm flipV="1">
            <a:off x="3589338" y="2174875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0" name="Line 9"/>
          <p:cNvSpPr>
            <a:spLocks noChangeShapeType="1"/>
          </p:cNvSpPr>
          <p:nvPr/>
        </p:nvSpPr>
        <p:spPr bwMode="auto">
          <a:xfrm>
            <a:off x="3705225" y="2012950"/>
            <a:ext cx="2286000" cy="1676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656388" y="4156075"/>
            <a:ext cx="129540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2" name="Oval 11"/>
          <p:cNvSpPr>
            <a:spLocks noChangeArrowheads="1"/>
          </p:cNvSpPr>
          <p:nvPr/>
        </p:nvSpPr>
        <p:spPr bwMode="auto">
          <a:xfrm>
            <a:off x="2522538" y="4079875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3" name="Oval 12"/>
          <p:cNvSpPr>
            <a:spLocks noChangeArrowheads="1"/>
          </p:cNvSpPr>
          <p:nvPr/>
        </p:nvSpPr>
        <p:spPr bwMode="auto">
          <a:xfrm>
            <a:off x="6561138" y="4079875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4" name="Oval 13"/>
          <p:cNvSpPr>
            <a:spLocks noChangeArrowheads="1"/>
          </p:cNvSpPr>
          <p:nvPr/>
        </p:nvSpPr>
        <p:spPr bwMode="auto">
          <a:xfrm>
            <a:off x="4732338" y="2784475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5" name="Text Box 14"/>
          <p:cNvSpPr txBox="1">
            <a:spLocks noChangeArrowheads="1"/>
          </p:cNvSpPr>
          <p:nvPr/>
        </p:nvSpPr>
        <p:spPr bwMode="auto">
          <a:xfrm>
            <a:off x="5054600" y="2632075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49166" name="Text Box 15"/>
          <p:cNvSpPr txBox="1">
            <a:spLocks noChangeArrowheads="1"/>
          </p:cNvSpPr>
          <p:nvPr/>
        </p:nvSpPr>
        <p:spPr bwMode="auto">
          <a:xfrm>
            <a:off x="423863" y="3013075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49167" name="Line 16"/>
          <p:cNvSpPr>
            <a:spLocks noChangeShapeType="1"/>
          </p:cNvSpPr>
          <p:nvPr/>
        </p:nvSpPr>
        <p:spPr bwMode="auto">
          <a:xfrm>
            <a:off x="788988" y="5070475"/>
            <a:ext cx="2122487" cy="1270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8" name="Freeform 17"/>
          <p:cNvSpPr>
            <a:spLocks/>
          </p:cNvSpPr>
          <p:nvPr/>
        </p:nvSpPr>
        <p:spPr bwMode="auto">
          <a:xfrm>
            <a:off x="1322388" y="4689475"/>
            <a:ext cx="355600" cy="381000"/>
          </a:xfrm>
          <a:custGeom>
            <a:avLst/>
            <a:gdLst>
              <a:gd name="T0" fmla="*/ 0 w 224"/>
              <a:gd name="T1" fmla="*/ 0 h 240"/>
              <a:gd name="T2" fmla="*/ 2147483647 w 224"/>
              <a:gd name="T3" fmla="*/ 2147483647 h 240"/>
              <a:gd name="T4" fmla="*/ 2147483647 w 224"/>
              <a:gd name="T5" fmla="*/ 2147483647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9" name="Freeform 18"/>
          <p:cNvSpPr>
            <a:spLocks/>
          </p:cNvSpPr>
          <p:nvPr/>
        </p:nvSpPr>
        <p:spPr bwMode="auto">
          <a:xfrm>
            <a:off x="7240588" y="4765675"/>
            <a:ext cx="177800" cy="381000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70" name="Text Box 19"/>
          <p:cNvSpPr txBox="1">
            <a:spLocks noChangeArrowheads="1"/>
          </p:cNvSpPr>
          <p:nvPr/>
        </p:nvSpPr>
        <p:spPr bwMode="auto">
          <a:xfrm>
            <a:off x="865188" y="4689475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49171" name="Text Box 20"/>
          <p:cNvSpPr txBox="1">
            <a:spLocks noChangeArrowheads="1"/>
          </p:cNvSpPr>
          <p:nvPr/>
        </p:nvSpPr>
        <p:spPr bwMode="auto">
          <a:xfrm>
            <a:off x="7189788" y="4765675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49172" name="Line 21"/>
          <p:cNvSpPr>
            <a:spLocks noChangeShapeType="1"/>
          </p:cNvSpPr>
          <p:nvPr/>
        </p:nvSpPr>
        <p:spPr bwMode="auto">
          <a:xfrm>
            <a:off x="4032250" y="5064125"/>
            <a:ext cx="1435100" cy="1270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73" name="Line 22"/>
          <p:cNvSpPr>
            <a:spLocks noChangeShapeType="1"/>
          </p:cNvSpPr>
          <p:nvPr/>
        </p:nvSpPr>
        <p:spPr bwMode="auto">
          <a:xfrm>
            <a:off x="6518275" y="5110163"/>
            <a:ext cx="1446213" cy="3492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74" name="Oval 23"/>
          <p:cNvSpPr>
            <a:spLocks noChangeArrowheads="1"/>
          </p:cNvSpPr>
          <p:nvPr/>
        </p:nvSpPr>
        <p:spPr bwMode="auto">
          <a:xfrm>
            <a:off x="6451600" y="5046663"/>
            <a:ext cx="76200" cy="76200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75" name="Oval 24"/>
          <p:cNvSpPr>
            <a:spLocks noChangeArrowheads="1"/>
          </p:cNvSpPr>
          <p:nvPr/>
        </p:nvSpPr>
        <p:spPr bwMode="auto">
          <a:xfrm>
            <a:off x="2868613" y="5060950"/>
            <a:ext cx="76200" cy="76200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76" name="Rectangle 25"/>
          <p:cNvSpPr>
            <a:spLocks noGrp="1" noChangeArrowheads="1"/>
          </p:cNvSpPr>
          <p:nvPr>
            <p:ph type="title"/>
          </p:nvPr>
        </p:nvSpPr>
        <p:spPr>
          <a:xfrm>
            <a:off x="603250" y="1111250"/>
            <a:ext cx="7772400" cy="1143000"/>
          </a:xfrm>
        </p:spPr>
        <p:txBody>
          <a:bodyPr/>
          <a:lstStyle/>
          <a:p>
            <a:pPr algn="l"/>
            <a: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  <a:t>The epipole points are e</a:t>
            </a:r>
            <a:r>
              <a:rPr lang="en-US" altLang="he-IL" sz="2800" baseline="-25000" smtClean="0">
                <a:solidFill>
                  <a:srgbClr val="003399"/>
                </a:solidFill>
                <a:latin typeface="Tahoma" panose="020B0604030504040204" pitchFamily="34" charset="0"/>
              </a:rPr>
              <a:t>l</a:t>
            </a:r>
            <a: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  <a:t>  and e</a:t>
            </a:r>
            <a:r>
              <a:rPr lang="en-US" altLang="he-IL" sz="2800" baseline="-25000" smtClean="0">
                <a:solidFill>
                  <a:srgbClr val="003399"/>
                </a:solidFill>
                <a:latin typeface="Tahoma" panose="020B0604030504040204" pitchFamily="34" charset="0"/>
              </a:rPr>
              <a:t>r</a:t>
            </a:r>
            <a: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  <a:t/>
            </a:r>
            <a:b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</a:br>
            <a:endParaRPr lang="en-US" altLang="he-IL" sz="2800" smtClean="0">
              <a:solidFill>
                <a:srgbClr val="003399"/>
              </a:solidFill>
              <a:latin typeface="Tahoma" panose="020B0604030504040204" pitchFamily="34" charset="0"/>
            </a:endParaRPr>
          </a:p>
        </p:txBody>
      </p:sp>
      <p:sp>
        <p:nvSpPr>
          <p:cNvPr id="49177" name="Text Box 26"/>
          <p:cNvSpPr txBox="1">
            <a:spLocks noChangeArrowheads="1"/>
          </p:cNvSpPr>
          <p:nvPr/>
        </p:nvSpPr>
        <p:spPr bwMode="auto">
          <a:xfrm>
            <a:off x="7307263" y="3013075"/>
            <a:ext cx="149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Right  Image</a:t>
            </a:r>
          </a:p>
        </p:txBody>
      </p:sp>
      <p:sp>
        <p:nvSpPr>
          <p:cNvPr id="49178" name="Text Box 28"/>
          <p:cNvSpPr txBox="1">
            <a:spLocks noChangeArrowheads="1"/>
          </p:cNvSpPr>
          <p:nvPr/>
        </p:nvSpPr>
        <p:spPr bwMode="auto">
          <a:xfrm>
            <a:off x="7991475" y="5113338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  <p:sp>
        <p:nvSpPr>
          <p:cNvPr id="49179" name="Text Box 29"/>
          <p:cNvSpPr txBox="1">
            <a:spLocks noChangeArrowheads="1"/>
          </p:cNvSpPr>
          <p:nvPr/>
        </p:nvSpPr>
        <p:spPr bwMode="auto">
          <a:xfrm>
            <a:off x="6369050" y="498792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0033CC"/>
                </a:solidFill>
                <a:latin typeface="Times New Roman (Hebrew)" panose="02020603050405020304" pitchFamily="18" charset="0"/>
              </a:rPr>
              <a:t>e</a:t>
            </a:r>
            <a:r>
              <a:rPr kumimoji="0" lang="en-US" altLang="he-IL" sz="2000" baseline="-25000">
                <a:solidFill>
                  <a:srgbClr val="0033CC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80" name="Oval 30"/>
          <p:cNvSpPr>
            <a:spLocks noChangeArrowheads="1"/>
          </p:cNvSpPr>
          <p:nvPr/>
        </p:nvSpPr>
        <p:spPr bwMode="auto">
          <a:xfrm>
            <a:off x="701675" y="4992688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81" name="Oval 31"/>
          <p:cNvSpPr>
            <a:spLocks noChangeArrowheads="1"/>
          </p:cNvSpPr>
          <p:nvPr/>
        </p:nvSpPr>
        <p:spPr bwMode="auto">
          <a:xfrm>
            <a:off x="7918450" y="5078413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82" name="Text Box 32"/>
          <p:cNvSpPr txBox="1">
            <a:spLocks noChangeArrowheads="1"/>
          </p:cNvSpPr>
          <p:nvPr/>
        </p:nvSpPr>
        <p:spPr bwMode="auto">
          <a:xfrm>
            <a:off x="222250" y="5035550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  <p:sp>
        <p:nvSpPr>
          <p:cNvPr id="49183" name="Text Box 2"/>
          <p:cNvSpPr txBox="1">
            <a:spLocks noChangeArrowheads="1"/>
          </p:cNvSpPr>
          <p:nvPr/>
        </p:nvSpPr>
        <p:spPr bwMode="auto">
          <a:xfrm>
            <a:off x="2660650" y="5024438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0033CC"/>
                </a:solidFill>
                <a:latin typeface="Times New Roman (Hebrew)" panose="02020603050405020304" pitchFamily="18" charset="0"/>
              </a:rPr>
              <a:t>e</a:t>
            </a:r>
            <a:r>
              <a:rPr kumimoji="0" lang="en-US" altLang="he-IL" sz="2000" baseline="-25000">
                <a:solidFill>
                  <a:srgbClr val="0033CC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A6DDC99-BF4F-4223-989F-2A2CEC157C02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51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390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39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Epipole</a:t>
            </a:r>
          </a:p>
        </p:txBody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The</a:t>
            </a:r>
            <a:r>
              <a:rPr lang="en-US" altLang="he-IL" smtClean="0">
                <a:solidFill>
                  <a:srgbClr val="990099"/>
                </a:solidFill>
              </a:rPr>
              <a:t> Epipole</a:t>
            </a:r>
            <a:r>
              <a:rPr lang="en-US" altLang="he-IL" smtClean="0"/>
              <a:t> is the projection of the </a:t>
            </a:r>
            <a:r>
              <a:rPr lang="en-US" altLang="he-IL" i="1" smtClean="0"/>
              <a:t>cop</a:t>
            </a:r>
            <a:r>
              <a:rPr lang="en-US" altLang="he-IL" smtClean="0"/>
              <a:t> of the other camera</a:t>
            </a:r>
          </a:p>
          <a:p>
            <a:r>
              <a:rPr lang="en-US" altLang="he-IL" smtClean="0"/>
              <a:t>Except for the epipole, only one epipolar line goes through any image point</a:t>
            </a:r>
          </a:p>
          <a:p>
            <a:r>
              <a:rPr lang="en-US" altLang="he-IL" smtClean="0"/>
              <a:t>All the epipolar lines go through the epipole</a:t>
            </a:r>
          </a:p>
        </p:txBody>
      </p:sp>
    </p:spTree>
    <p:extLst>
      <p:ext uri="{BB962C8B-B14F-4D97-AF65-F5344CB8AC3E}">
        <p14:creationId xmlns:p14="http://schemas.microsoft.com/office/powerpoint/2010/main" val="18301287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559F968-FB90-43E2-A166-E30A64DF0C77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52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595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59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Epipole</a:t>
            </a:r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What happens when the two camera planes are parallel?</a:t>
            </a:r>
          </a:p>
        </p:txBody>
      </p:sp>
    </p:spTree>
    <p:extLst>
      <p:ext uri="{BB962C8B-B14F-4D97-AF65-F5344CB8AC3E}">
        <p14:creationId xmlns:p14="http://schemas.microsoft.com/office/powerpoint/2010/main" val="5878293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87601F7-76EE-4E3E-AA66-9200F0F42C03}" type="slidenum">
              <a:rPr lang="he-IL" altLang="en-US" sz="1600">
                <a:latin typeface="Arial" panose="020B0604020202020204" pitchFamily="34" charset="0"/>
              </a:rPr>
              <a:pPr/>
              <a:t>53</a:t>
            </a:fld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2800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pic>
        <p:nvPicPr>
          <p:cNvPr id="128004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850" y="1395413"/>
            <a:ext cx="7345363" cy="5194300"/>
          </a:xfrm>
        </p:spPr>
      </p:pic>
      <p:sp>
        <p:nvSpPr>
          <p:cNvPr id="128005" name="Rectangle 3"/>
          <p:cNvSpPr>
            <a:spLocks noGrp="1" noChangeArrowheads="1"/>
          </p:cNvSpPr>
          <p:nvPr>
            <p:ph type="title"/>
          </p:nvPr>
        </p:nvSpPr>
        <p:spPr>
          <a:xfrm>
            <a:off x="663575" y="500063"/>
            <a:ext cx="7772400" cy="1143000"/>
          </a:xfrm>
          <a:solidFill>
            <a:schemeClr val="bg1"/>
          </a:solidFill>
        </p:spPr>
        <p:txBody>
          <a:bodyPr/>
          <a:lstStyle/>
          <a:p>
            <a:r>
              <a:rPr lang="en-US" altLang="he-IL" sz="3600" smtClean="0"/>
              <a:t>Example:</a:t>
            </a:r>
            <a:br>
              <a:rPr lang="en-US" altLang="he-IL" sz="3600" smtClean="0"/>
            </a:br>
            <a:r>
              <a:rPr lang="en-US" altLang="he-IL" sz="3600" smtClean="0"/>
              <a:t> Converging Cameras</a:t>
            </a:r>
          </a:p>
        </p:txBody>
      </p:sp>
      <p:pic>
        <p:nvPicPr>
          <p:cNvPr id="12800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6286500"/>
            <a:ext cx="39989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0479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E5BF63BC-8FE1-49F5-B2B3-125D344421C7}" type="slidenum">
              <a:rPr lang="he-IL" altLang="en-US" sz="1600">
                <a:latin typeface="Arial" panose="020B0604020202020204" pitchFamily="34" charset="0"/>
              </a:rPr>
              <a:pPr/>
              <a:t>54</a:t>
            </a:fld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3005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title"/>
          </p:nvPr>
        </p:nvSpPr>
        <p:spPr>
          <a:xfrm>
            <a:off x="663575" y="500063"/>
            <a:ext cx="7772400" cy="1143000"/>
          </a:xfrm>
          <a:solidFill>
            <a:schemeClr val="bg1"/>
          </a:solidFill>
        </p:spPr>
        <p:txBody>
          <a:bodyPr/>
          <a:lstStyle/>
          <a:p>
            <a:r>
              <a:rPr lang="en-US" altLang="he-IL" sz="3600" smtClean="0"/>
              <a:t>Example:</a:t>
            </a:r>
            <a:br>
              <a:rPr lang="en-US" altLang="he-IL" sz="3600" smtClean="0"/>
            </a:br>
            <a:r>
              <a:rPr lang="en-US" altLang="he-IL" sz="3600" smtClean="0"/>
              <a:t> Pure translation</a:t>
            </a:r>
          </a:p>
        </p:txBody>
      </p:sp>
      <p:pic>
        <p:nvPicPr>
          <p:cNvPr id="1300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6286500"/>
            <a:ext cx="39989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3005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75" y="1876425"/>
            <a:ext cx="7285038" cy="4171950"/>
          </a:xfrm>
        </p:spPr>
      </p:pic>
    </p:spTree>
    <p:extLst>
      <p:ext uri="{BB962C8B-B14F-4D97-AF65-F5344CB8AC3E}">
        <p14:creationId xmlns:p14="http://schemas.microsoft.com/office/powerpoint/2010/main" val="22638221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The Fundamental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0FAC9D7-F231-4946-9CB3-BE836C73B9D3}" type="slidenum">
              <a:rPr lang="he-IL" altLang="en-US" sz="1600">
                <a:latin typeface="Arial" panose="020B0604020202020204" pitchFamily="34" charset="0"/>
              </a:rPr>
              <a:pPr/>
              <a:t>56</a:t>
            </a:fld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13209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8" y="696913"/>
            <a:ext cx="7772400" cy="1143000"/>
          </a:xfrm>
        </p:spPr>
        <p:txBody>
          <a:bodyPr/>
          <a:lstStyle/>
          <a:p>
            <a:r>
              <a:rPr lang="en-US" altLang="he-IL" smtClean="0"/>
              <a:t>The Fundamental Matrix, F</a:t>
            </a:r>
            <a:br>
              <a:rPr lang="en-US" altLang="he-IL" smtClean="0"/>
            </a:br>
            <a:endParaRPr lang="en-US" altLang="he-IL" sz="2800" smtClean="0"/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i="1" smtClean="0">
                <a:solidFill>
                  <a:srgbClr val="008000"/>
                </a:solidFill>
              </a:rPr>
              <a:t>F</a:t>
            </a:r>
            <a:r>
              <a:rPr lang="en-US" altLang="he-IL" smtClean="0"/>
              <a:t>  is a </a:t>
            </a:r>
            <a:r>
              <a:rPr lang="en-US" altLang="he-IL" smtClean="0">
                <a:solidFill>
                  <a:srgbClr val="008000"/>
                </a:solidFill>
              </a:rPr>
              <a:t>3</a:t>
            </a:r>
            <a:r>
              <a:rPr lang="en-US" altLang="he-IL" smtClean="0">
                <a:solidFill>
                  <a:srgbClr val="008000"/>
                </a:solidFill>
                <a:sym typeface="Symbol" panose="05050102010706020507" pitchFamily="18" charset="2"/>
              </a:rPr>
              <a:t>3</a:t>
            </a:r>
            <a:r>
              <a:rPr lang="en-US" altLang="he-IL" smtClean="0">
                <a:sym typeface="Symbol" panose="05050102010706020507" pitchFamily="18" charset="2"/>
              </a:rPr>
              <a:t> matrix of rank </a:t>
            </a:r>
            <a:r>
              <a:rPr lang="en-US" altLang="he-IL" smtClean="0">
                <a:solidFill>
                  <a:srgbClr val="008000"/>
                </a:solidFill>
                <a:sym typeface="Symbol" panose="05050102010706020507" pitchFamily="18" charset="2"/>
              </a:rPr>
              <a:t>2</a:t>
            </a:r>
            <a:endParaRPr lang="en-US" altLang="he-IL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he-IL" smtClean="0"/>
              <a:t>Let </a:t>
            </a:r>
            <a:r>
              <a:rPr lang="en-US" altLang="he-IL" i="1" smtClean="0">
                <a:solidFill>
                  <a:srgbClr val="008000"/>
                </a:solidFill>
              </a:rPr>
              <a:t>p</a:t>
            </a:r>
            <a:r>
              <a:rPr lang="en-US" altLang="he-IL" i="1" baseline="-25000" smtClean="0">
                <a:solidFill>
                  <a:srgbClr val="008000"/>
                </a:solidFill>
              </a:rPr>
              <a:t>L</a:t>
            </a:r>
            <a:r>
              <a:rPr lang="en-US" altLang="he-IL" smtClean="0">
                <a:solidFill>
                  <a:srgbClr val="008000"/>
                </a:solidFill>
              </a:rPr>
              <a:t> </a:t>
            </a:r>
            <a:r>
              <a:rPr lang="en-US" altLang="he-IL" smtClean="0"/>
              <a:t>and </a:t>
            </a:r>
            <a:r>
              <a:rPr lang="en-US" altLang="he-IL" i="1" smtClean="0">
                <a:solidFill>
                  <a:srgbClr val="008000"/>
                </a:solidFill>
              </a:rPr>
              <a:t>p</a:t>
            </a:r>
            <a:r>
              <a:rPr lang="en-US" altLang="he-IL" i="1" baseline="-25000" smtClean="0">
                <a:solidFill>
                  <a:srgbClr val="008000"/>
                </a:solidFill>
              </a:rPr>
              <a:t>R</a:t>
            </a:r>
            <a:r>
              <a:rPr lang="en-US" altLang="he-IL" smtClean="0"/>
              <a:t> be corresponding image points: </a:t>
            </a:r>
          </a:p>
          <a:p>
            <a:pPr>
              <a:lnSpc>
                <a:spcPct val="90000"/>
              </a:lnSpc>
            </a:pPr>
            <a:r>
              <a:rPr lang="en-US" altLang="he-IL" smtClean="0"/>
              <a:t>Each point in one image defines the epipolar line in the other image: 		    </a:t>
            </a:r>
            <a:br>
              <a:rPr lang="en-US" altLang="he-IL" smtClean="0"/>
            </a:br>
            <a:r>
              <a:rPr lang="en-US" altLang="he-IL" smtClean="0"/>
              <a:t>            and 	</a:t>
            </a:r>
          </a:p>
          <a:p>
            <a:pPr>
              <a:lnSpc>
                <a:spcPct val="90000"/>
              </a:lnSpc>
            </a:pPr>
            <a:r>
              <a:rPr lang="en-US" altLang="he-IL" i="1" smtClean="0">
                <a:solidFill>
                  <a:srgbClr val="008000"/>
                </a:solidFill>
              </a:rPr>
              <a:t>F</a:t>
            </a:r>
            <a:r>
              <a:rPr lang="en-US" altLang="he-IL" smtClean="0"/>
              <a:t>  is based on intrinsic and extrinsic parameters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he-IL" smtClean="0"/>
              <a:t>	</a:t>
            </a:r>
          </a:p>
        </p:txBody>
      </p:sp>
      <p:graphicFrame>
        <p:nvGraphicFramePr>
          <p:cNvPr id="132102" name="Object 4"/>
          <p:cNvGraphicFramePr>
            <a:graphicFrameLocks noChangeAspect="1"/>
          </p:cNvGraphicFramePr>
          <p:nvPr/>
        </p:nvGraphicFramePr>
        <p:xfrm>
          <a:off x="2374900" y="2981325"/>
          <a:ext cx="14652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64" name="Equation" r:id="rId4" imgW="11779237" imgH="3651295" progId="Equation.3">
                  <p:embed/>
                </p:oleObj>
              </mc:Choice>
              <mc:Fallback>
                <p:oleObj name="Equation" r:id="rId4" imgW="11779237" imgH="3651295" progId="Equation.3">
                  <p:embed/>
                  <p:pic>
                    <p:nvPicPr>
                      <p:cNvPr id="1321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981325"/>
                        <a:ext cx="14652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3" name="Object 5"/>
          <p:cNvGraphicFramePr>
            <a:graphicFrameLocks noChangeAspect="1"/>
          </p:cNvGraphicFramePr>
          <p:nvPr/>
        </p:nvGraphicFramePr>
        <p:xfrm>
          <a:off x="1011238" y="4306888"/>
          <a:ext cx="12366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65" name="Equation" r:id="rId6" imgW="9950437" imgH="3651295" progId="Equation.3">
                  <p:embed/>
                </p:oleObj>
              </mc:Choice>
              <mc:Fallback>
                <p:oleObj name="Equation" r:id="rId6" imgW="9950437" imgH="3651295" progId="Equation.3">
                  <p:embed/>
                  <p:pic>
                    <p:nvPicPr>
                      <p:cNvPr id="13210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4306888"/>
                        <a:ext cx="1236662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4" name="Object 6"/>
          <p:cNvGraphicFramePr>
            <a:graphicFrameLocks noChangeAspect="1"/>
          </p:cNvGraphicFramePr>
          <p:nvPr/>
        </p:nvGraphicFramePr>
        <p:xfrm>
          <a:off x="3184525" y="4292600"/>
          <a:ext cx="13620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66" name="משוואה" r:id="rId8" imgW="10966497" imgH="3651295" progId="Equation.3">
                  <p:embed/>
                </p:oleObj>
              </mc:Choice>
              <mc:Fallback>
                <p:oleObj name="משוואה" r:id="rId8" imgW="10966497" imgH="3651295" progId="Equation.3">
                  <p:embed/>
                  <p:pic>
                    <p:nvPicPr>
                      <p:cNvPr id="13210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4292600"/>
                        <a:ext cx="1362075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3072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A35450-6038-47F0-BE74-EB83DCF92FC8}" type="slidenum">
              <a:rPr lang="he-IL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5734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775" y="790575"/>
            <a:ext cx="7772400" cy="1143000"/>
          </a:xfrm>
        </p:spPr>
        <p:txBody>
          <a:bodyPr/>
          <a:lstStyle/>
          <a:p>
            <a:r>
              <a:rPr lang="en-US" altLang="he-IL" smtClean="0"/>
              <a:t>Determining the Epipolar 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4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he-IL" dirty="0" smtClean="0"/>
                  <a:t>Depends on the intrinsic and extrinsic parameters</a:t>
                </a:r>
              </a:p>
              <a:p>
                <a:r>
                  <a:rPr lang="en-US" altLang="he-IL" dirty="0" smtClean="0"/>
                  <a:t>Algebraic description homogenous coordinates:</a:t>
                </a:r>
              </a:p>
              <a:p>
                <a:pPr lvl="1"/>
                <a:r>
                  <a:rPr lang="en-US" altLang="he-IL" dirty="0" smtClean="0"/>
                  <a:t>A line is given by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he-IL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008000"/>
                            </a:solidFill>
                          </a:rPr>
                          <m:t> </m:t>
                        </m:r>
                      </m:e>
                    </m:acc>
                  </m:oMath>
                </a14:m>
                <a:endParaRPr lang="en-US" altLang="he-IL" dirty="0" smtClean="0">
                  <a:solidFill>
                    <a:srgbClr val="008000"/>
                  </a:solidFill>
                </a:endParaRPr>
              </a:p>
              <a:p>
                <a:pPr lvl="1"/>
                <a:r>
                  <a:rPr lang="en-US" altLang="he-IL" dirty="0" smtClean="0"/>
                  <a:t>A point </a:t>
                </a:r>
                <a:r>
                  <a:rPr lang="en-US" altLang="he-IL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b="0" i="1" dirty="0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008000"/>
                            </a:solidFill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he-IL" dirty="0" smtClean="0"/>
                  <a:t> lay on a line </a:t>
                </a:r>
                <a:r>
                  <a:rPr lang="en-US" altLang="he-IL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008000"/>
                            </a:solidFill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he-IL" dirty="0" smtClean="0"/>
                  <a:t>if </a:t>
                </a:r>
                <a:r>
                  <a:rPr lang="en-US" altLang="he-IL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b="0" i="1" dirty="0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008000"/>
                            </a:solidFill>
                          </a:rPr>
                          <m:t> </m:t>
                        </m:r>
                      </m:e>
                    </m:acc>
                    <m:r>
                      <a:rPr lang="en-US" altLang="he-IL" b="0" i="1" dirty="0" smtClean="0">
                        <a:solidFill>
                          <a:srgbClr val="008000"/>
                        </a:solidFill>
                        <a:latin typeface="Cambria Math"/>
                      </a:rPr>
                      <m:t>⋅</m:t>
                    </m:r>
                  </m:oMath>
                </a14:m>
                <a:r>
                  <a:rPr lang="en-US" altLang="he-IL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he-IL" i="1" dirty="0">
                            <a:solidFill>
                              <a:srgbClr val="008000"/>
                            </a:solidFill>
                            <a:latin typeface="Cambria Math"/>
                          </a:rPr>
                          <m:t>𝑣</m:t>
                        </m:r>
                        <m:r>
                          <m:rPr>
                            <m:nor/>
                          </m:rPr>
                          <a:rPr lang="en-US" altLang="he-IL" dirty="0">
                            <a:solidFill>
                              <a:srgbClr val="008000"/>
                            </a:solidFill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altLang="he-IL" i="1" dirty="0" smtClean="0">
                    <a:solidFill>
                      <a:srgbClr val="008000"/>
                    </a:solidFill>
                  </a:rPr>
                  <a:t>=0</a:t>
                </a:r>
              </a:p>
              <a:p>
                <a:endParaRPr lang="en-US" altLang="he-IL" i="1" dirty="0" smtClean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573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9185CD-691D-4312-AA8D-C6BEEBEDACCC}" type="slidenum">
              <a:rPr lang="he-IL" altLang="en-US" smtClean="0"/>
              <a:pPr/>
              <a:t>58</a:t>
            </a:fld>
            <a:endParaRPr lang="en-US" altLang="en-US" smtClean="0"/>
          </a:p>
        </p:txBody>
      </p:sp>
      <p:sp>
        <p:nvSpPr>
          <p:cNvPr id="2765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76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Computing F</a:t>
            </a:r>
            <a:endParaRPr lang="en-US" altLang="he-IL" dirty="0" smtClean="0"/>
          </a:p>
        </p:txBody>
      </p:sp>
      <p:sp>
        <p:nvSpPr>
          <p:cNvPr id="27657" name="Text Box 6"/>
          <p:cNvSpPr txBox="1">
            <a:spLocks noChangeArrowheads="1"/>
          </p:cNvSpPr>
          <p:nvPr/>
        </p:nvSpPr>
        <p:spPr bwMode="auto">
          <a:xfrm>
            <a:off x="8699500" y="4948238"/>
            <a:ext cx="5905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27658" name="Rectangle 28"/>
          <p:cNvSpPr>
            <a:spLocks noChangeArrowheads="1"/>
          </p:cNvSpPr>
          <p:nvPr/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Let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i="1" dirty="0">
                <a:solidFill>
                  <a:srgbClr val="008000"/>
                </a:solidFill>
                <a:latin typeface="+mn-lt"/>
              </a:rPr>
              <a:t>M</a:t>
            </a:r>
            <a:r>
              <a:rPr kumimoji="1" lang="en-US" sz="3200" i="1" baseline="-25000" dirty="0">
                <a:solidFill>
                  <a:srgbClr val="008000"/>
                </a:solidFill>
                <a:latin typeface="+mn-lt"/>
              </a:rPr>
              <a:t>L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and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i="1" dirty="0">
                <a:solidFill>
                  <a:srgbClr val="008000"/>
                </a:solidFill>
                <a:latin typeface="+mn-lt"/>
              </a:rPr>
              <a:t>M</a:t>
            </a:r>
            <a:r>
              <a:rPr kumimoji="1" lang="en-US" sz="3200" i="1" baseline="-25000" dirty="0">
                <a:solidFill>
                  <a:srgbClr val="008000"/>
                </a:solidFill>
                <a:latin typeface="+mn-lt"/>
              </a:rPr>
              <a:t>R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be the projection matrices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A point in 3D that projects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to </a:t>
            </a:r>
            <a:r>
              <a:rPr kumimoji="1" lang="en-US" sz="3200" i="1" dirty="0" smtClean="0">
                <a:solidFill>
                  <a:srgbClr val="008000"/>
                </a:solidFill>
                <a:latin typeface="+mn-lt"/>
              </a:rPr>
              <a:t>p</a:t>
            </a:r>
            <a:r>
              <a:rPr kumimoji="1" lang="en-US" sz="3200" i="1" baseline="-25000" dirty="0" smtClean="0">
                <a:solidFill>
                  <a:srgbClr val="008000"/>
                </a:solidFill>
                <a:latin typeface="+mn-lt"/>
              </a:rPr>
              <a:t>l</a:t>
            </a:r>
            <a:r>
              <a:rPr kumimoji="1" lang="en-US" sz="3200" baseline="-25000" dirty="0" smtClean="0">
                <a:solidFill>
                  <a:srgbClr val="008000"/>
                </a:solidFill>
                <a:latin typeface="+mn-lt"/>
              </a:rPr>
              <a:t> </a:t>
            </a:r>
            <a:endParaRPr kumimoji="1" lang="en-US" sz="3200" baseline="-25000" dirty="0">
              <a:solidFill>
                <a:srgbClr val="008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endParaRPr kumimoji="1" lang="en-US" sz="3200" baseline="-25000" dirty="0">
              <a:solidFill>
                <a:srgbClr val="3366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Its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projection to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the right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image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endParaRPr kumimoji="1" lang="en-US" sz="3200" dirty="0" smtClean="0">
              <a:solidFill>
                <a:srgbClr val="0033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The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line in the right image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US" sz="3200" dirty="0">
              <a:solidFill>
                <a:srgbClr val="3366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sz="3200" dirty="0">
              <a:solidFill>
                <a:srgbClr val="3366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sz="3200" dirty="0">
              <a:solidFill>
                <a:srgbClr val="336699"/>
              </a:solidFill>
              <a:latin typeface="+mn-lt"/>
            </a:endParaRPr>
          </a:p>
        </p:txBody>
      </p:sp>
      <p:graphicFrame>
        <p:nvGraphicFramePr>
          <p:cNvPr id="619551" name="Object 31"/>
          <p:cNvGraphicFramePr>
            <a:graphicFrameLocks noChangeAspect="1"/>
          </p:cNvGraphicFramePr>
          <p:nvPr/>
        </p:nvGraphicFramePr>
        <p:xfrm>
          <a:off x="2213864" y="2994216"/>
          <a:ext cx="16144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4" name="Equation" r:id="rId4" imgW="520560" imgH="203040" progId="Equation.3">
                  <p:embed/>
                </p:oleObj>
              </mc:Choice>
              <mc:Fallback>
                <p:oleObj name="Equation" r:id="rId4" imgW="520560" imgH="2030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3864" y="2994216"/>
                        <a:ext cx="1614488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555" name="Object 35"/>
          <p:cNvGraphicFramePr>
            <a:graphicFrameLocks noChangeAspect="1"/>
          </p:cNvGraphicFramePr>
          <p:nvPr/>
        </p:nvGraphicFramePr>
        <p:xfrm>
          <a:off x="2180019" y="3969893"/>
          <a:ext cx="14795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5" name="Equation" r:id="rId6" imgW="482400" imgH="177480" progId="Equation.3">
                  <p:embed/>
                </p:oleObj>
              </mc:Choice>
              <mc:Fallback>
                <p:oleObj name="Equation" r:id="rId6" imgW="482400" imgH="1774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0019" y="3969893"/>
                        <a:ext cx="1479550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AutoShape 2" descr="Recycled paper"/>
          <p:cNvSpPr>
            <a:spLocks noChangeArrowheads="1"/>
          </p:cNvSpPr>
          <p:nvPr/>
        </p:nvSpPr>
        <p:spPr bwMode="auto">
          <a:xfrm rot="16200000" flipH="1">
            <a:off x="7593121" y="4613391"/>
            <a:ext cx="1351818" cy="740783"/>
          </a:xfrm>
          <a:prstGeom prst="parallelogram">
            <a:avLst>
              <a:gd name="adj" fmla="val 42387"/>
            </a:avLst>
          </a:prstGeom>
          <a:blipFill dpi="0" rotWithShape="0">
            <a:blip r:embed="rId8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27661" name="Rectangle 3" descr="Recycled paper"/>
          <p:cNvSpPr>
            <a:spLocks noChangeArrowheads="1"/>
          </p:cNvSpPr>
          <p:nvPr/>
        </p:nvSpPr>
        <p:spPr bwMode="auto">
          <a:xfrm rot="5400000">
            <a:off x="6216859" y="4483138"/>
            <a:ext cx="1150261" cy="573033"/>
          </a:xfrm>
          <a:prstGeom prst="parallelogram">
            <a:avLst>
              <a:gd name="adj" fmla="val 43327"/>
            </a:avLst>
          </a:prstGeom>
          <a:blipFill dpi="0" rotWithShape="0">
            <a:blip r:embed="rId8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</a:pPr>
            <a:endParaRPr kumimoji="1" lang="en-US" altLang="en-US" sz="3200">
              <a:solidFill>
                <a:srgbClr val="003399"/>
              </a:solidFill>
              <a:latin typeface="Tahoma" pitchFamily="34" charset="0"/>
            </a:endParaRPr>
          </a:p>
        </p:txBody>
      </p:sp>
      <p:sp>
        <p:nvSpPr>
          <p:cNvPr id="27662" name="Text Box 5"/>
          <p:cNvSpPr txBox="1">
            <a:spLocks noChangeArrowheads="1"/>
          </p:cNvSpPr>
          <p:nvPr/>
        </p:nvSpPr>
        <p:spPr bwMode="auto">
          <a:xfrm>
            <a:off x="5743356" y="5148932"/>
            <a:ext cx="359722" cy="2318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l</a:t>
            </a:r>
            <a:endParaRPr lang="en-US" altLang="he-IL" sz="1800" baseline="-25000">
              <a:latin typeface="Times New Roman (Hebrew)" pitchFamily="18" charset="0"/>
            </a:endParaRPr>
          </a:p>
        </p:txBody>
      </p:sp>
      <p:sp>
        <p:nvSpPr>
          <p:cNvPr id="27663" name="Text Box 7"/>
          <p:cNvSpPr txBox="1">
            <a:spLocks noChangeArrowheads="1"/>
          </p:cNvSpPr>
          <p:nvPr/>
        </p:nvSpPr>
        <p:spPr bwMode="auto">
          <a:xfrm>
            <a:off x="6681274" y="5212367"/>
            <a:ext cx="398336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7664" name="Line 8"/>
          <p:cNvSpPr>
            <a:spLocks noChangeShapeType="1"/>
          </p:cNvSpPr>
          <p:nvPr/>
        </p:nvSpPr>
        <p:spPr bwMode="auto">
          <a:xfrm flipV="1">
            <a:off x="6020768" y="4748637"/>
            <a:ext cx="730622" cy="48013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9"/>
          <p:cNvSpPr>
            <a:spLocks noChangeShapeType="1"/>
          </p:cNvSpPr>
          <p:nvPr/>
        </p:nvSpPr>
        <p:spPr bwMode="auto">
          <a:xfrm flipV="1">
            <a:off x="7147694" y="3746804"/>
            <a:ext cx="913530" cy="68137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Line 10"/>
          <p:cNvSpPr>
            <a:spLocks noChangeShapeType="1"/>
          </p:cNvSpPr>
          <p:nvPr/>
        </p:nvSpPr>
        <p:spPr bwMode="auto">
          <a:xfrm>
            <a:off x="7147694" y="3626497"/>
            <a:ext cx="913530" cy="8815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Line 11"/>
          <p:cNvSpPr>
            <a:spLocks noChangeShapeType="1"/>
          </p:cNvSpPr>
          <p:nvPr/>
        </p:nvSpPr>
        <p:spPr bwMode="auto">
          <a:xfrm flipH="1" flipV="1">
            <a:off x="8365057" y="4788010"/>
            <a:ext cx="518243" cy="52060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Oval 12"/>
          <p:cNvSpPr>
            <a:spLocks noChangeArrowheads="1"/>
          </p:cNvSpPr>
          <p:nvPr/>
        </p:nvSpPr>
        <p:spPr bwMode="auto">
          <a:xfrm>
            <a:off x="6720905" y="4748637"/>
            <a:ext cx="30485" cy="3937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69" name="Oval 13"/>
          <p:cNvSpPr>
            <a:spLocks noChangeArrowheads="1"/>
          </p:cNvSpPr>
          <p:nvPr/>
        </p:nvSpPr>
        <p:spPr bwMode="auto">
          <a:xfrm>
            <a:off x="8334572" y="4748637"/>
            <a:ext cx="30485" cy="3937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70" name="Oval 14"/>
          <p:cNvSpPr>
            <a:spLocks noChangeArrowheads="1"/>
          </p:cNvSpPr>
          <p:nvPr/>
        </p:nvSpPr>
        <p:spPr bwMode="auto">
          <a:xfrm>
            <a:off x="7603951" y="4067260"/>
            <a:ext cx="30485" cy="4046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71" name="Text Box 15"/>
          <p:cNvSpPr txBox="1">
            <a:spLocks noChangeArrowheads="1"/>
          </p:cNvSpPr>
          <p:nvPr/>
        </p:nvSpPr>
        <p:spPr bwMode="auto">
          <a:xfrm>
            <a:off x="7686260" y="3916328"/>
            <a:ext cx="199168" cy="2526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P</a:t>
            </a:r>
          </a:p>
        </p:txBody>
      </p:sp>
      <p:sp>
        <p:nvSpPr>
          <p:cNvPr id="27672" name="Text Box 16"/>
          <p:cNvSpPr txBox="1">
            <a:spLocks noChangeArrowheads="1"/>
          </p:cNvSpPr>
          <p:nvPr/>
        </p:nvSpPr>
        <p:spPr bwMode="auto">
          <a:xfrm>
            <a:off x="6207742" y="5707815"/>
            <a:ext cx="764155" cy="2526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Left Image</a:t>
            </a:r>
          </a:p>
        </p:txBody>
      </p:sp>
      <p:sp>
        <p:nvSpPr>
          <p:cNvPr id="27673" name="Line 17"/>
          <p:cNvSpPr>
            <a:spLocks noChangeShapeType="1"/>
          </p:cNvSpPr>
          <p:nvPr/>
        </p:nvSpPr>
        <p:spPr bwMode="auto">
          <a:xfrm>
            <a:off x="6028897" y="5269238"/>
            <a:ext cx="1076095" cy="279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Freeform 18"/>
          <p:cNvSpPr>
            <a:spLocks/>
          </p:cNvSpPr>
          <p:nvPr/>
        </p:nvSpPr>
        <p:spPr bwMode="auto">
          <a:xfrm>
            <a:off x="8605888" y="5108465"/>
            <a:ext cx="71131" cy="200147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5" name="Text Box 19"/>
          <p:cNvSpPr txBox="1">
            <a:spLocks noChangeArrowheads="1"/>
          </p:cNvSpPr>
          <p:nvPr/>
        </p:nvSpPr>
        <p:spPr bwMode="auto">
          <a:xfrm>
            <a:off x="8585564" y="5108465"/>
            <a:ext cx="224572" cy="314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66CCFF"/>
                </a:solidFill>
                <a:latin typeface="Symbol" pitchFamily="18" charset="2"/>
              </a:rPr>
              <a:t>b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27676" name="Line 20"/>
          <p:cNvSpPr>
            <a:spLocks noChangeShapeType="1"/>
          </p:cNvSpPr>
          <p:nvPr/>
        </p:nvSpPr>
        <p:spPr bwMode="auto">
          <a:xfrm flipV="1">
            <a:off x="7136525" y="5265683"/>
            <a:ext cx="746234" cy="2102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21"/>
          <p:cNvSpPr>
            <a:spLocks noChangeShapeType="1"/>
          </p:cNvSpPr>
          <p:nvPr/>
        </p:nvSpPr>
        <p:spPr bwMode="auto">
          <a:xfrm>
            <a:off x="8306120" y="5283458"/>
            <a:ext cx="578197" cy="18593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Oval 22"/>
          <p:cNvSpPr>
            <a:spLocks noChangeArrowheads="1"/>
          </p:cNvSpPr>
          <p:nvPr/>
        </p:nvSpPr>
        <p:spPr bwMode="auto">
          <a:xfrm>
            <a:off x="8290877" y="5256115"/>
            <a:ext cx="30485" cy="40467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79" name="Oval 23"/>
          <p:cNvSpPr>
            <a:spLocks noChangeArrowheads="1"/>
          </p:cNvSpPr>
          <p:nvPr/>
        </p:nvSpPr>
        <p:spPr bwMode="auto">
          <a:xfrm>
            <a:off x="7037779" y="5274281"/>
            <a:ext cx="30485" cy="40467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80" name="Text Box 24"/>
          <p:cNvSpPr txBox="1">
            <a:spLocks noChangeArrowheads="1"/>
          </p:cNvSpPr>
          <p:nvPr/>
        </p:nvSpPr>
        <p:spPr bwMode="auto">
          <a:xfrm>
            <a:off x="8023626" y="5601725"/>
            <a:ext cx="882030" cy="25264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Right  Image</a:t>
            </a:r>
          </a:p>
        </p:txBody>
      </p:sp>
      <p:sp>
        <p:nvSpPr>
          <p:cNvPr id="27681" name="Text Box 25"/>
          <p:cNvSpPr txBox="1">
            <a:spLocks noChangeArrowheads="1"/>
          </p:cNvSpPr>
          <p:nvPr/>
        </p:nvSpPr>
        <p:spPr bwMode="auto">
          <a:xfrm>
            <a:off x="8258360" y="5225491"/>
            <a:ext cx="263187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7682" name="Text Box 26"/>
          <p:cNvSpPr txBox="1">
            <a:spLocks noChangeArrowheads="1"/>
          </p:cNvSpPr>
          <p:nvPr/>
        </p:nvSpPr>
        <p:spPr bwMode="auto">
          <a:xfrm>
            <a:off x="6584739" y="4750824"/>
            <a:ext cx="398336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7683" name="Line 27"/>
          <p:cNvSpPr>
            <a:spLocks noChangeShapeType="1"/>
          </p:cNvSpPr>
          <p:nvPr/>
        </p:nvSpPr>
        <p:spPr bwMode="auto">
          <a:xfrm flipH="1">
            <a:off x="8278683" y="4423807"/>
            <a:ext cx="123972" cy="1048861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684" name="Text Box 29"/>
          <p:cNvSpPr txBox="1">
            <a:spLocks noChangeArrowheads="1"/>
          </p:cNvSpPr>
          <p:nvPr/>
        </p:nvSpPr>
        <p:spPr bwMode="auto">
          <a:xfrm>
            <a:off x="8043950" y="3456973"/>
            <a:ext cx="295703" cy="314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u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27685" name="Text Box 30"/>
          <p:cNvSpPr txBox="1">
            <a:spLocks noChangeArrowheads="1"/>
          </p:cNvSpPr>
          <p:nvPr/>
        </p:nvSpPr>
        <p:spPr bwMode="auto">
          <a:xfrm>
            <a:off x="8319329" y="4664422"/>
            <a:ext cx="398336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graphicFrame>
        <p:nvGraphicFramePr>
          <p:cNvPr id="619553" name="Object 33"/>
          <p:cNvGraphicFramePr>
            <a:graphicFrameLocks noChangeAspect="1"/>
          </p:cNvGraphicFramePr>
          <p:nvPr/>
        </p:nvGraphicFramePr>
        <p:xfrm>
          <a:off x="8233860" y="4063065"/>
          <a:ext cx="512146" cy="27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6" name="Equation" r:id="rId9" imgW="330120" imgH="164880" progId="Equation.3">
                  <p:embed/>
                </p:oleObj>
              </mc:Choice>
              <mc:Fallback>
                <p:oleObj name="Equation" r:id="rId9" imgW="330120" imgH="1648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3860" y="4063065"/>
                        <a:ext cx="512146" cy="2767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2410143" y="5258689"/>
          <a:ext cx="1816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7" name="Equation" r:id="rId11" imgW="749160" imgH="203040" progId="Equation.3">
                  <p:embed/>
                </p:oleObj>
              </mc:Choice>
              <mc:Fallback>
                <p:oleObj name="Equation" r:id="rId11" imgW="74916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143" y="5258689"/>
                        <a:ext cx="1816100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9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9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679" name="Rectangle 28"/>
              <p:cNvSpPr>
                <a:spLocks noChangeArrowheads="1"/>
              </p:cNvSpPr>
              <p:nvPr/>
            </p:nvSpPr>
            <p:spPr bwMode="auto">
              <a:xfrm>
                <a:off x="641287" y="1814957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r>
                  <a:rPr kumimoji="1" lang="en-US" sz="3200" dirty="0" smtClean="0">
                    <a:solidFill>
                      <a:srgbClr val="003399"/>
                    </a:solidFill>
                    <a:latin typeface="+mn-lt"/>
                  </a:rPr>
                  <a:t>All points</a:t>
                </a: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, </a:t>
                </a:r>
                <a:r>
                  <a:rPr kumimoji="1" lang="en-US" sz="3200" dirty="0">
                    <a:solidFill>
                      <a:srgbClr val="008000"/>
                    </a:solidFill>
                    <a:latin typeface="+mn-lt"/>
                  </a:rPr>
                  <a:t>q</a:t>
                </a: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,  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on the line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320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sz="3200" baseline="-25000" dirty="0">
                    <a:solidFill>
                      <a:srgbClr val="336699"/>
                    </a:solidFill>
                    <a:latin typeface="Comic Sans MS" pitchFamily="66" charset="0"/>
                  </a:rPr>
                  <a:t> 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and </a:t>
                </a:r>
                <a:r>
                  <a:rPr kumimoji="1" lang="en-US" sz="3200" dirty="0" smtClean="0">
                    <a:solidFill>
                      <a:srgbClr val="008000"/>
                    </a:solidFill>
                    <a:latin typeface="+mn-lt"/>
                  </a:rPr>
                  <a:t>p</a:t>
                </a:r>
                <a:r>
                  <a:rPr kumimoji="1" lang="en-US" sz="3200" baseline="-25000" dirty="0" smtClean="0">
                    <a:solidFill>
                      <a:srgbClr val="008000"/>
                    </a:solidFill>
                    <a:latin typeface="+mn-lt"/>
                  </a:rPr>
                  <a:t>r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 satisfy</a:t>
                </a: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: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The fundamental matrix: 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 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Char char="¨"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Char char="¨"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67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287" y="1814957"/>
                <a:ext cx="8178800" cy="4171950"/>
              </a:xfrm>
              <a:prstGeom prst="rect">
                <a:avLst/>
              </a:prstGeom>
              <a:blipFill rotWithShape="0">
                <a:blip r:embed="rId4"/>
                <a:stretch>
                  <a:fillRect l="-1863" t="-21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6164263" y="6180138"/>
            <a:ext cx="2895600" cy="457200"/>
          </a:xfrm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86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Computing F</a:t>
            </a:r>
            <a:endParaRPr lang="en-US" altLang="he-IL" smtClean="0"/>
          </a:p>
        </p:txBody>
      </p:sp>
      <p:sp>
        <p:nvSpPr>
          <p:cNvPr id="28682" name="Text Box 6"/>
          <p:cNvSpPr txBox="1">
            <a:spLocks noChangeArrowheads="1"/>
          </p:cNvSpPr>
          <p:nvPr/>
        </p:nvSpPr>
        <p:spPr bwMode="auto">
          <a:xfrm>
            <a:off x="8767763" y="5322888"/>
            <a:ext cx="5905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28683" name="Rectangle 28"/>
          <p:cNvSpPr>
            <a:spLocks noChangeArrowheads="1"/>
          </p:cNvSpPr>
          <p:nvPr/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sz="3200">
              <a:solidFill>
                <a:srgbClr val="336699"/>
              </a:solidFill>
              <a:latin typeface="Comic Sans MS" pitchFamily="66" charset="0"/>
            </a:endParaRPr>
          </a:p>
        </p:txBody>
      </p:sp>
      <p:graphicFrame>
        <p:nvGraphicFramePr>
          <p:cNvPr id="619554" name="Object 34"/>
          <p:cNvGraphicFramePr>
            <a:graphicFrameLocks noChangeAspect="1"/>
          </p:cNvGraphicFramePr>
          <p:nvPr/>
        </p:nvGraphicFramePr>
        <p:xfrm>
          <a:off x="1192213" y="5530850"/>
          <a:ext cx="279876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6" name="Equation" r:id="rId5" imgW="1155600" imgH="253800" progId="Equation.3">
                  <p:embed/>
                </p:oleObj>
              </mc:Choice>
              <mc:Fallback>
                <p:oleObj name="Equation" r:id="rId5" imgW="1155600" imgH="2538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5530850"/>
                        <a:ext cx="2798762" cy="6143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624005"/>
              </p:ext>
            </p:extLst>
          </p:nvPr>
        </p:nvGraphicFramePr>
        <p:xfrm>
          <a:off x="900176" y="2692972"/>
          <a:ext cx="475615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7" name="Equation" r:id="rId7" imgW="1066680" imgH="203040" progId="Equation.3">
                  <p:embed/>
                </p:oleObj>
              </mc:Choice>
              <mc:Fallback>
                <p:oleObj name="Equation" r:id="rId7" imgW="1066680" imgH="20304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76" y="2692972"/>
                        <a:ext cx="4756150" cy="906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9"/>
          <p:cNvGraphicFramePr>
            <a:graphicFrameLocks noChangeAspect="1"/>
          </p:cNvGraphicFramePr>
          <p:nvPr/>
        </p:nvGraphicFramePr>
        <p:xfrm>
          <a:off x="676275" y="4754563"/>
          <a:ext cx="31067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8" name="משוואה" r:id="rId9" imgW="1282680" imgH="253800" progId="Equation.3">
                  <p:embed/>
                </p:oleObj>
              </mc:Choice>
              <mc:Fallback>
                <p:oleObj name="משוואה" r:id="rId9" imgW="1282680" imgH="2538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4754563"/>
                        <a:ext cx="3106738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5" name="AutoShape 2" descr="Recycled paper"/>
          <p:cNvSpPr>
            <a:spLocks noChangeArrowheads="1"/>
          </p:cNvSpPr>
          <p:nvPr/>
        </p:nvSpPr>
        <p:spPr bwMode="auto">
          <a:xfrm rot="16200000" flipH="1">
            <a:off x="7549318" y="4690814"/>
            <a:ext cx="1350961" cy="740783"/>
          </a:xfrm>
          <a:prstGeom prst="parallelogram">
            <a:avLst>
              <a:gd name="adj" fmla="val 42387"/>
            </a:avLst>
          </a:prstGeom>
          <a:blipFill dpi="0" rotWithShape="0">
            <a:blip r:embed="rId11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28686" name="Rectangle 3" descr="Recycled paper"/>
          <p:cNvSpPr>
            <a:spLocks noChangeArrowheads="1"/>
          </p:cNvSpPr>
          <p:nvPr/>
        </p:nvSpPr>
        <p:spPr bwMode="auto">
          <a:xfrm rot="5400000">
            <a:off x="6302038" y="4441708"/>
            <a:ext cx="1164346" cy="693810"/>
          </a:xfrm>
          <a:prstGeom prst="parallelogram">
            <a:avLst>
              <a:gd name="adj" fmla="val 43327"/>
            </a:avLst>
          </a:prstGeom>
          <a:blipFill dpi="0" rotWithShape="0">
            <a:blip r:embed="rId11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</a:pPr>
            <a:endParaRPr kumimoji="1" lang="en-US" altLang="en-US" sz="3200">
              <a:solidFill>
                <a:srgbClr val="003399"/>
              </a:solidFill>
              <a:latin typeface="Tahoma" pitchFamily="34" charset="0"/>
            </a:endParaRPr>
          </a:p>
        </p:txBody>
      </p:sp>
      <p:sp>
        <p:nvSpPr>
          <p:cNvPr id="28687" name="Text Box 5"/>
          <p:cNvSpPr txBox="1">
            <a:spLocks noChangeArrowheads="1"/>
          </p:cNvSpPr>
          <p:nvPr/>
        </p:nvSpPr>
        <p:spPr bwMode="auto">
          <a:xfrm>
            <a:off x="5699125" y="5226249"/>
            <a:ext cx="359722" cy="2317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l</a:t>
            </a:r>
            <a:endParaRPr lang="en-US" altLang="he-IL" sz="1800" baseline="-25000">
              <a:latin typeface="Times New Roman (Hebrew)" pitchFamily="18" charset="0"/>
            </a:endParaRPr>
          </a:p>
        </p:txBody>
      </p:sp>
      <p:sp>
        <p:nvSpPr>
          <p:cNvPr id="28688" name="Text Box 7"/>
          <p:cNvSpPr txBox="1">
            <a:spLocks noChangeArrowheads="1"/>
          </p:cNvSpPr>
          <p:nvPr/>
        </p:nvSpPr>
        <p:spPr bwMode="auto">
          <a:xfrm>
            <a:off x="6637043" y="5289644"/>
            <a:ext cx="398336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 dirty="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 dirty="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 dirty="0">
              <a:latin typeface="Times New Roman (Hebrew)" pitchFamily="18" charset="0"/>
            </a:endParaRPr>
          </a:p>
        </p:txBody>
      </p:sp>
      <p:sp>
        <p:nvSpPr>
          <p:cNvPr id="28689" name="Line 8"/>
          <p:cNvSpPr>
            <a:spLocks noChangeShapeType="1"/>
          </p:cNvSpPr>
          <p:nvPr/>
        </p:nvSpPr>
        <p:spPr bwMode="auto">
          <a:xfrm flipV="1">
            <a:off x="5976537" y="4826208"/>
            <a:ext cx="730622" cy="47983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Line 9"/>
          <p:cNvSpPr>
            <a:spLocks noChangeShapeType="1"/>
          </p:cNvSpPr>
          <p:nvPr/>
        </p:nvSpPr>
        <p:spPr bwMode="auto">
          <a:xfrm flipV="1">
            <a:off x="7103463" y="3825010"/>
            <a:ext cx="913530" cy="68094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10"/>
          <p:cNvSpPr>
            <a:spLocks noChangeShapeType="1"/>
          </p:cNvSpPr>
          <p:nvPr/>
        </p:nvSpPr>
        <p:spPr bwMode="auto">
          <a:xfrm>
            <a:off x="7103463" y="3704779"/>
            <a:ext cx="913530" cy="88096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11"/>
          <p:cNvSpPr>
            <a:spLocks noChangeShapeType="1"/>
          </p:cNvSpPr>
          <p:nvPr/>
        </p:nvSpPr>
        <p:spPr bwMode="auto">
          <a:xfrm flipH="1" flipV="1">
            <a:off x="8320826" y="4865556"/>
            <a:ext cx="518243" cy="52027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Oval 12"/>
          <p:cNvSpPr>
            <a:spLocks noChangeArrowheads="1"/>
          </p:cNvSpPr>
          <p:nvPr/>
        </p:nvSpPr>
        <p:spPr bwMode="auto">
          <a:xfrm>
            <a:off x="6676674" y="4826208"/>
            <a:ext cx="30485" cy="3934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694" name="Oval 13"/>
          <p:cNvSpPr>
            <a:spLocks noChangeArrowheads="1"/>
          </p:cNvSpPr>
          <p:nvPr/>
        </p:nvSpPr>
        <p:spPr bwMode="auto">
          <a:xfrm>
            <a:off x="8290341" y="4826208"/>
            <a:ext cx="30485" cy="3934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695" name="Oval 14"/>
          <p:cNvSpPr>
            <a:spLocks noChangeArrowheads="1"/>
          </p:cNvSpPr>
          <p:nvPr/>
        </p:nvSpPr>
        <p:spPr bwMode="auto">
          <a:xfrm>
            <a:off x="7559720" y="4145263"/>
            <a:ext cx="30485" cy="40441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696" name="Text Box 15"/>
          <p:cNvSpPr txBox="1">
            <a:spLocks noChangeArrowheads="1"/>
          </p:cNvSpPr>
          <p:nvPr/>
        </p:nvSpPr>
        <p:spPr bwMode="auto">
          <a:xfrm>
            <a:off x="7642029" y="3994427"/>
            <a:ext cx="199168" cy="2524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P</a:t>
            </a:r>
          </a:p>
        </p:txBody>
      </p:sp>
      <p:sp>
        <p:nvSpPr>
          <p:cNvPr id="28697" name="Text Box 16"/>
          <p:cNvSpPr txBox="1">
            <a:spLocks noChangeArrowheads="1"/>
          </p:cNvSpPr>
          <p:nvPr/>
        </p:nvSpPr>
        <p:spPr bwMode="auto">
          <a:xfrm>
            <a:off x="6163511" y="5784778"/>
            <a:ext cx="764155" cy="2524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Left Image</a:t>
            </a:r>
          </a:p>
        </p:txBody>
      </p:sp>
      <p:sp>
        <p:nvSpPr>
          <p:cNvPr id="28698" name="Line 17"/>
          <p:cNvSpPr>
            <a:spLocks noChangeShapeType="1"/>
          </p:cNvSpPr>
          <p:nvPr/>
        </p:nvSpPr>
        <p:spPr bwMode="auto">
          <a:xfrm>
            <a:off x="5984667" y="5346481"/>
            <a:ext cx="1351554" cy="328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Freeform 18"/>
          <p:cNvSpPr>
            <a:spLocks/>
          </p:cNvSpPr>
          <p:nvPr/>
        </p:nvSpPr>
        <p:spPr bwMode="auto">
          <a:xfrm>
            <a:off x="8561657" y="5185808"/>
            <a:ext cx="71131" cy="200021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Text Box 19"/>
          <p:cNvSpPr txBox="1">
            <a:spLocks noChangeArrowheads="1"/>
          </p:cNvSpPr>
          <p:nvPr/>
        </p:nvSpPr>
        <p:spPr bwMode="auto">
          <a:xfrm>
            <a:off x="8541333" y="5185808"/>
            <a:ext cx="224572" cy="314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66CCFF"/>
                </a:solidFill>
                <a:latin typeface="Symbol" pitchFamily="18" charset="2"/>
              </a:rPr>
              <a:t>b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28701" name="Line 20"/>
          <p:cNvSpPr>
            <a:spLocks noChangeShapeType="1"/>
          </p:cNvSpPr>
          <p:nvPr/>
        </p:nvSpPr>
        <p:spPr bwMode="auto">
          <a:xfrm>
            <a:off x="7280275" y="5343202"/>
            <a:ext cx="573116" cy="6558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21"/>
          <p:cNvSpPr>
            <a:spLocks noChangeShapeType="1"/>
          </p:cNvSpPr>
          <p:nvPr/>
        </p:nvSpPr>
        <p:spPr bwMode="auto">
          <a:xfrm>
            <a:off x="8261889" y="5360690"/>
            <a:ext cx="578197" cy="18581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Oval 22"/>
          <p:cNvSpPr>
            <a:spLocks noChangeArrowheads="1"/>
          </p:cNvSpPr>
          <p:nvPr/>
        </p:nvSpPr>
        <p:spPr bwMode="auto">
          <a:xfrm>
            <a:off x="8246646" y="5333364"/>
            <a:ext cx="30485" cy="40442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04" name="Oval 23"/>
          <p:cNvSpPr>
            <a:spLocks noChangeArrowheads="1"/>
          </p:cNvSpPr>
          <p:nvPr/>
        </p:nvSpPr>
        <p:spPr bwMode="auto">
          <a:xfrm>
            <a:off x="7235286" y="5362036"/>
            <a:ext cx="30485" cy="40441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05" name="Text Box 24"/>
          <p:cNvSpPr txBox="1">
            <a:spLocks noChangeArrowheads="1"/>
          </p:cNvSpPr>
          <p:nvPr/>
        </p:nvSpPr>
        <p:spPr bwMode="auto">
          <a:xfrm>
            <a:off x="7979395" y="5678756"/>
            <a:ext cx="882030" cy="2524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Right  Image</a:t>
            </a:r>
          </a:p>
        </p:txBody>
      </p:sp>
      <p:sp>
        <p:nvSpPr>
          <p:cNvPr id="28706" name="Text Box 25"/>
          <p:cNvSpPr txBox="1">
            <a:spLocks noChangeArrowheads="1"/>
          </p:cNvSpPr>
          <p:nvPr/>
        </p:nvSpPr>
        <p:spPr bwMode="auto">
          <a:xfrm>
            <a:off x="8214129" y="5302760"/>
            <a:ext cx="263187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8707" name="Text Box 26"/>
          <p:cNvSpPr txBox="1">
            <a:spLocks noChangeArrowheads="1"/>
          </p:cNvSpPr>
          <p:nvPr/>
        </p:nvSpPr>
        <p:spPr bwMode="auto">
          <a:xfrm>
            <a:off x="6540508" y="4828394"/>
            <a:ext cx="398336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8708" name="Line 27"/>
          <p:cNvSpPr>
            <a:spLocks noChangeShapeType="1"/>
          </p:cNvSpPr>
          <p:nvPr/>
        </p:nvSpPr>
        <p:spPr bwMode="auto">
          <a:xfrm flipH="1">
            <a:off x="8234452" y="4501584"/>
            <a:ext cx="123972" cy="104819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09" name="Text Box 29"/>
          <p:cNvSpPr txBox="1">
            <a:spLocks noChangeArrowheads="1"/>
          </p:cNvSpPr>
          <p:nvPr/>
        </p:nvSpPr>
        <p:spPr bwMode="auto">
          <a:xfrm>
            <a:off x="7999719" y="3535363"/>
            <a:ext cx="295703" cy="314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u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28710" name="Text Box 30"/>
          <p:cNvSpPr txBox="1">
            <a:spLocks noChangeArrowheads="1"/>
          </p:cNvSpPr>
          <p:nvPr/>
        </p:nvSpPr>
        <p:spPr bwMode="auto">
          <a:xfrm>
            <a:off x="8275098" y="4742046"/>
            <a:ext cx="398336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graphicFrame>
        <p:nvGraphicFramePr>
          <p:cNvPr id="619553" name="Object 33"/>
          <p:cNvGraphicFramePr>
            <a:graphicFrameLocks noChangeAspect="1"/>
          </p:cNvGraphicFramePr>
          <p:nvPr/>
        </p:nvGraphicFramePr>
        <p:xfrm>
          <a:off x="8189629" y="4141070"/>
          <a:ext cx="512146" cy="276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19" name="Equation" r:id="rId12" imgW="330120" imgH="164880" progId="Equation.3">
                  <p:embed/>
                </p:oleObj>
              </mc:Choice>
              <mc:Fallback>
                <p:oleObj name="Equation" r:id="rId12" imgW="330120" imgH="1648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629" y="4141070"/>
                        <a:ext cx="512146" cy="2765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1"/>
          <p:cNvGraphicFramePr>
            <a:graphicFrameLocks noChangeAspect="1"/>
          </p:cNvGraphicFramePr>
          <p:nvPr/>
        </p:nvGraphicFramePr>
        <p:xfrm>
          <a:off x="927100" y="3408363"/>
          <a:ext cx="42275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20" name="Equation" r:id="rId14" imgW="1054080" imgH="203040" progId="Equation.3">
                  <p:embed/>
                </p:oleObj>
              </mc:Choice>
              <mc:Fallback>
                <p:oleObj name="Equation" r:id="rId14" imgW="1054080" imgH="20304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408363"/>
                        <a:ext cx="4227513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92213" y="2835575"/>
                <a:ext cx="328604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sz="1600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213" y="2835575"/>
                <a:ext cx="328604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1125157" y="3555408"/>
                <a:ext cx="328604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sz="1600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157" y="3555408"/>
                <a:ext cx="328604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238E0C54-B31B-4269-ACE4-FEC9270CF2CC}" type="slidenum">
              <a:rPr lang="he-IL" altLang="en-US" sz="1600" smtClean="0">
                <a:latin typeface="Arial" panose="020B0604020202020204" pitchFamily="34" charset="0"/>
              </a:rPr>
              <a:pPr/>
              <a:t>6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1878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18788" name="AutoShape 2" descr="Recycled paper"/>
          <p:cNvSpPr>
            <a:spLocks noChangeArrowheads="1"/>
          </p:cNvSpPr>
          <p:nvPr/>
        </p:nvSpPr>
        <p:spPr bwMode="auto">
          <a:xfrm rot="16200000" flipH="1">
            <a:off x="3967163" y="3149600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8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Change of Image Coordinates</a:t>
            </a:r>
            <a:endParaRPr lang="en-GB" altLang="he-IL" smtClean="0"/>
          </a:p>
        </p:txBody>
      </p:sp>
      <p:sp>
        <p:nvSpPr>
          <p:cNvPr id="118790" name="Rectangle 4" descr="Recycled paper"/>
          <p:cNvSpPr>
            <a:spLocks noChangeArrowheads="1"/>
          </p:cNvSpPr>
          <p:nvPr/>
        </p:nvSpPr>
        <p:spPr bwMode="auto">
          <a:xfrm>
            <a:off x="4470400" y="3956050"/>
            <a:ext cx="727075" cy="1492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91" name="Oval 5"/>
          <p:cNvSpPr>
            <a:spLocks noChangeArrowheads="1"/>
          </p:cNvSpPr>
          <p:nvPr/>
        </p:nvSpPr>
        <p:spPr bwMode="auto">
          <a:xfrm>
            <a:off x="5157788" y="3952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92" name="Oval 6"/>
          <p:cNvSpPr>
            <a:spLocks noChangeArrowheads="1"/>
          </p:cNvSpPr>
          <p:nvPr/>
        </p:nvSpPr>
        <p:spPr bwMode="auto">
          <a:xfrm>
            <a:off x="6738938" y="31067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93" name="Line 7"/>
          <p:cNvSpPr>
            <a:spLocks noChangeShapeType="1"/>
          </p:cNvSpPr>
          <p:nvPr/>
        </p:nvSpPr>
        <p:spPr bwMode="auto">
          <a:xfrm flipH="1">
            <a:off x="2978150" y="3143250"/>
            <a:ext cx="3759200" cy="839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8794" name="Oval 8"/>
          <p:cNvSpPr>
            <a:spLocks noChangeArrowheads="1"/>
          </p:cNvSpPr>
          <p:nvPr/>
        </p:nvSpPr>
        <p:spPr bwMode="auto">
          <a:xfrm>
            <a:off x="4949825" y="35115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95" name="Rectangle 9" descr="Recycled paper"/>
          <p:cNvSpPr>
            <a:spLocks noChangeArrowheads="1"/>
          </p:cNvSpPr>
          <p:nvPr/>
        </p:nvSpPr>
        <p:spPr bwMode="auto">
          <a:xfrm>
            <a:off x="4492625" y="3475038"/>
            <a:ext cx="436563" cy="2524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96" name="Oval 10"/>
          <p:cNvSpPr>
            <a:spLocks noChangeArrowheads="1"/>
          </p:cNvSpPr>
          <p:nvPr/>
        </p:nvSpPr>
        <p:spPr bwMode="auto">
          <a:xfrm>
            <a:off x="2932113" y="3946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797" name="Line 11"/>
          <p:cNvSpPr>
            <a:spLocks noChangeShapeType="1"/>
          </p:cNvSpPr>
          <p:nvPr/>
        </p:nvSpPr>
        <p:spPr bwMode="auto">
          <a:xfrm flipV="1">
            <a:off x="4413250" y="4859338"/>
            <a:ext cx="682625" cy="296862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8798" name="Line 12"/>
          <p:cNvSpPr>
            <a:spLocks noChangeShapeType="1"/>
          </p:cNvSpPr>
          <p:nvPr/>
        </p:nvSpPr>
        <p:spPr bwMode="auto">
          <a:xfrm flipV="1">
            <a:off x="4405313" y="4354513"/>
            <a:ext cx="19050" cy="7937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8799" name="Text Box 13"/>
          <p:cNvSpPr txBox="1">
            <a:spLocks noChangeArrowheads="1"/>
          </p:cNvSpPr>
          <p:nvPr/>
        </p:nvSpPr>
        <p:spPr bwMode="auto">
          <a:xfrm>
            <a:off x="4956175" y="4819650"/>
            <a:ext cx="4587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 sz="1800"/>
              <a:t>x</a:t>
            </a:r>
            <a:endParaRPr lang="en-GB" altLang="he-IL" sz="1800"/>
          </a:p>
        </p:txBody>
      </p:sp>
      <p:sp>
        <p:nvSpPr>
          <p:cNvPr id="118800" name="Text Box 14"/>
          <p:cNvSpPr txBox="1">
            <a:spLocks noChangeArrowheads="1"/>
          </p:cNvSpPr>
          <p:nvPr/>
        </p:nvSpPr>
        <p:spPr bwMode="auto">
          <a:xfrm>
            <a:off x="4084638" y="4217988"/>
            <a:ext cx="4587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 sz="1800"/>
              <a:t>y</a:t>
            </a:r>
            <a:endParaRPr lang="en-GB" altLang="he-IL" sz="180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122488" y="4056063"/>
            <a:ext cx="2976562" cy="2478087"/>
            <a:chOff x="1337" y="2555"/>
            <a:chExt cx="1875" cy="1561"/>
          </a:xfrm>
        </p:grpSpPr>
        <p:sp>
          <p:nvSpPr>
            <p:cNvPr id="118819" name="Rectangle 16"/>
            <p:cNvSpPr>
              <a:spLocks noChangeArrowheads="1"/>
            </p:cNvSpPr>
            <p:nvPr/>
          </p:nvSpPr>
          <p:spPr bwMode="auto">
            <a:xfrm>
              <a:off x="1337" y="3368"/>
              <a:ext cx="1379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 (Hebrew)" panose="02020603050405020304" pitchFamily="18" charset="0"/>
                </a:defRPr>
              </a:lvl9pPr>
            </a:lstStyle>
            <a:p>
              <a:r>
                <a:rPr kumimoji="1" lang="en-US" altLang="he-IL">
                  <a:solidFill>
                    <a:srgbClr val="008000"/>
                  </a:solidFill>
                  <a:latin typeface="Comic Sans MS" panose="030F0702030302020204" pitchFamily="66" charset="0"/>
                </a:rPr>
                <a:t>principal point</a:t>
              </a:r>
            </a:p>
            <a:p>
              <a:r>
                <a:rPr kumimoji="1" lang="en-US" altLang="he-IL">
                  <a:solidFill>
                    <a:srgbClr val="990099"/>
                  </a:solidFill>
                  <a:latin typeface="Comic Sans MS" panose="030F0702030302020204" pitchFamily="66" charset="0"/>
                </a:rPr>
                <a:t>(0,0,f)</a:t>
              </a:r>
            </a:p>
            <a:p>
              <a:r>
                <a:rPr kumimoji="1" lang="en-US" altLang="he-IL">
                  <a:latin typeface="Comic Sans MS" panose="030F0702030302020204" pitchFamily="66" charset="0"/>
                </a:rPr>
                <a:t>(x</a:t>
              </a:r>
              <a:r>
                <a:rPr kumimoji="1" lang="en-US" altLang="he-IL" baseline="-25000">
                  <a:latin typeface="Comic Sans MS" panose="030F0702030302020204" pitchFamily="66" charset="0"/>
                </a:rPr>
                <a:t>0</a:t>
              </a:r>
              <a:r>
                <a:rPr kumimoji="1" lang="en-US" altLang="he-IL">
                  <a:latin typeface="Comic Sans MS" panose="030F0702030302020204" pitchFamily="66" charset="0"/>
                </a:rPr>
                <a:t>,y</a:t>
              </a:r>
              <a:r>
                <a:rPr kumimoji="1" lang="en-US" altLang="he-IL" baseline="-25000">
                  <a:latin typeface="Comic Sans MS" panose="030F0702030302020204" pitchFamily="66" charset="0"/>
                </a:rPr>
                <a:t>0</a:t>
              </a:r>
              <a:r>
                <a:rPr kumimoji="1" lang="en-US" altLang="he-IL">
                  <a:latin typeface="Comic Sans MS" panose="030F0702030302020204" pitchFamily="66" charset="0"/>
                </a:rPr>
                <a:t>)</a:t>
              </a:r>
            </a:p>
          </p:txBody>
        </p:sp>
        <p:sp>
          <p:nvSpPr>
            <p:cNvPr id="118820" name="Line 17"/>
            <p:cNvSpPr>
              <a:spLocks noChangeShapeType="1"/>
            </p:cNvSpPr>
            <p:nvPr/>
          </p:nvSpPr>
          <p:spPr bwMode="auto">
            <a:xfrm flipV="1">
              <a:off x="2225" y="2555"/>
              <a:ext cx="987" cy="81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8802" name="Text Box 18"/>
          <p:cNvSpPr txBox="1">
            <a:spLocks noChangeArrowheads="1"/>
          </p:cNvSpPr>
          <p:nvPr/>
        </p:nvSpPr>
        <p:spPr bwMode="auto">
          <a:xfrm>
            <a:off x="6159500" y="4224338"/>
            <a:ext cx="2044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rtl="1"/>
            <a:r>
              <a:rPr kumimoji="1" lang="en-US" altLang="he-IL">
                <a:solidFill>
                  <a:srgbClr val="990099"/>
                </a:solidFill>
                <a:latin typeface="Comic Sans MS" panose="030F0702030302020204" pitchFamily="66" charset="0"/>
              </a:rPr>
              <a:t>principal axis</a:t>
            </a:r>
          </a:p>
        </p:txBody>
      </p:sp>
      <p:sp>
        <p:nvSpPr>
          <p:cNvPr id="118803" name="Rectangle 19"/>
          <p:cNvSpPr>
            <a:spLocks noChangeArrowheads="1"/>
          </p:cNvSpPr>
          <p:nvPr/>
        </p:nvSpPr>
        <p:spPr bwMode="auto">
          <a:xfrm>
            <a:off x="6623050" y="3130550"/>
            <a:ext cx="200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>
                <a:solidFill>
                  <a:srgbClr val="FF0000"/>
                </a:solidFill>
                <a:latin typeface="Comic Sans MS" panose="030F0702030302020204" pitchFamily="66" charset="0"/>
              </a:rPr>
              <a:t>Object point</a:t>
            </a:r>
          </a:p>
        </p:txBody>
      </p:sp>
      <p:sp>
        <p:nvSpPr>
          <p:cNvPr id="118804" name="Rectangle 20"/>
          <p:cNvSpPr>
            <a:spLocks noChangeArrowheads="1"/>
          </p:cNvSpPr>
          <p:nvPr/>
        </p:nvSpPr>
        <p:spPr bwMode="auto">
          <a:xfrm>
            <a:off x="4171950" y="2265363"/>
            <a:ext cx="179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>
                <a:solidFill>
                  <a:srgbClr val="FF0000"/>
                </a:solidFill>
                <a:latin typeface="Comic Sans MS" panose="030F0702030302020204" pitchFamily="66" charset="0"/>
              </a:rPr>
              <a:t>image point</a:t>
            </a:r>
          </a:p>
        </p:txBody>
      </p:sp>
      <p:sp>
        <p:nvSpPr>
          <p:cNvPr id="118805" name="Line 21"/>
          <p:cNvSpPr>
            <a:spLocks noChangeShapeType="1"/>
          </p:cNvSpPr>
          <p:nvPr/>
        </p:nvSpPr>
        <p:spPr bwMode="auto">
          <a:xfrm>
            <a:off x="4740275" y="2695575"/>
            <a:ext cx="168275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18806" name="Text Box 22"/>
          <p:cNvSpPr txBox="1">
            <a:spLocks noChangeArrowheads="1"/>
          </p:cNvSpPr>
          <p:nvPr/>
        </p:nvSpPr>
        <p:spPr bwMode="auto">
          <a:xfrm>
            <a:off x="1746250" y="4227513"/>
            <a:ext cx="11318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kumimoji="1" lang="en-US" altLang="he-IL">
                <a:latin typeface="Comic Sans MS" panose="030F0702030302020204" pitchFamily="66" charset="0"/>
              </a:rPr>
              <a:t>Cop</a:t>
            </a:r>
          </a:p>
          <a:p>
            <a:r>
              <a:rPr kumimoji="1" lang="en-US" altLang="he-IL">
                <a:solidFill>
                  <a:srgbClr val="990099"/>
                </a:solidFill>
                <a:latin typeface="Comic Sans MS" panose="030F0702030302020204" pitchFamily="66" charset="0"/>
              </a:rPr>
              <a:t>(0,0,0)</a:t>
            </a:r>
          </a:p>
        </p:txBody>
      </p:sp>
      <p:sp>
        <p:nvSpPr>
          <p:cNvPr id="118807" name="Line 23"/>
          <p:cNvSpPr>
            <a:spLocks noChangeShapeType="1"/>
          </p:cNvSpPr>
          <p:nvPr/>
        </p:nvSpPr>
        <p:spPr bwMode="auto">
          <a:xfrm flipV="1">
            <a:off x="2574925" y="4013200"/>
            <a:ext cx="325438" cy="2428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pSp>
        <p:nvGrpSpPr>
          <p:cNvPr id="118808" name="Group 24"/>
          <p:cNvGrpSpPr>
            <a:grpSpLocks/>
          </p:cNvGrpSpPr>
          <p:nvPr/>
        </p:nvGrpSpPr>
        <p:grpSpPr bwMode="auto">
          <a:xfrm>
            <a:off x="2619375" y="2120900"/>
            <a:ext cx="4649788" cy="2090738"/>
            <a:chOff x="1650" y="1336"/>
            <a:chExt cx="2929" cy="1317"/>
          </a:xfrm>
        </p:grpSpPr>
        <p:sp>
          <p:nvSpPr>
            <p:cNvPr id="118812" name="Line 25"/>
            <p:cNvSpPr>
              <a:spLocks noChangeShapeType="1"/>
            </p:cNvSpPr>
            <p:nvPr/>
          </p:nvSpPr>
          <p:spPr bwMode="auto">
            <a:xfrm flipV="1">
              <a:off x="1887" y="2509"/>
              <a:ext cx="2428" cy="12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grpSp>
          <p:nvGrpSpPr>
            <p:cNvPr id="118813" name="Group 26"/>
            <p:cNvGrpSpPr>
              <a:grpSpLocks/>
            </p:cNvGrpSpPr>
            <p:nvPr/>
          </p:nvGrpSpPr>
          <p:grpSpPr bwMode="auto">
            <a:xfrm>
              <a:off x="1650" y="1336"/>
              <a:ext cx="2929" cy="1317"/>
              <a:chOff x="1650" y="1336"/>
              <a:chExt cx="2929" cy="1317"/>
            </a:xfrm>
          </p:grpSpPr>
          <p:sp>
            <p:nvSpPr>
              <p:cNvPr id="118814" name="Text Box 27"/>
              <p:cNvSpPr txBox="1">
                <a:spLocks noChangeArrowheads="1"/>
              </p:cNvSpPr>
              <p:nvPr/>
            </p:nvSpPr>
            <p:spPr bwMode="auto">
              <a:xfrm>
                <a:off x="1650" y="1336"/>
                <a:ext cx="2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he-IL">
                    <a:solidFill>
                      <a:srgbClr val="990099"/>
                    </a:solidFill>
                  </a:rPr>
                  <a:t>y</a:t>
                </a:r>
                <a:endParaRPr lang="en-GB" altLang="he-IL">
                  <a:solidFill>
                    <a:srgbClr val="990099"/>
                  </a:solidFill>
                </a:endParaRPr>
              </a:p>
            </p:txBody>
          </p:sp>
          <p:sp>
            <p:nvSpPr>
              <p:cNvPr id="118815" name="Line 28"/>
              <p:cNvSpPr>
                <a:spLocks noChangeShapeType="1"/>
              </p:cNvSpPr>
              <p:nvPr/>
            </p:nvSpPr>
            <p:spPr bwMode="auto">
              <a:xfrm flipV="1">
                <a:off x="1881" y="1510"/>
                <a:ext cx="6" cy="1005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18816" name="Line 29"/>
              <p:cNvSpPr>
                <a:spLocks noChangeShapeType="1"/>
              </p:cNvSpPr>
              <p:nvPr/>
            </p:nvSpPr>
            <p:spPr bwMode="auto">
              <a:xfrm flipV="1">
                <a:off x="1876" y="1951"/>
                <a:ext cx="799" cy="558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18817" name="Text Box 30"/>
              <p:cNvSpPr txBox="1">
                <a:spLocks noChangeArrowheads="1"/>
              </p:cNvSpPr>
              <p:nvPr/>
            </p:nvSpPr>
            <p:spPr bwMode="auto">
              <a:xfrm>
                <a:off x="2607" y="1739"/>
                <a:ext cx="2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he-IL">
                    <a:solidFill>
                      <a:srgbClr val="990099"/>
                    </a:solidFill>
                  </a:rPr>
                  <a:t>x</a:t>
                </a:r>
                <a:endParaRPr lang="en-GB" altLang="he-IL">
                  <a:solidFill>
                    <a:srgbClr val="990099"/>
                  </a:solidFill>
                </a:endParaRPr>
              </a:p>
            </p:txBody>
          </p:sp>
          <p:sp>
            <p:nvSpPr>
              <p:cNvPr id="118818" name="Text Box 31"/>
              <p:cNvSpPr txBox="1">
                <a:spLocks noChangeArrowheads="1"/>
              </p:cNvSpPr>
              <p:nvPr/>
            </p:nvSpPr>
            <p:spPr bwMode="auto">
              <a:xfrm>
                <a:off x="4290" y="2365"/>
                <a:ext cx="2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 (Hebrew)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he-IL">
                    <a:solidFill>
                      <a:srgbClr val="990099"/>
                    </a:solidFill>
                  </a:rPr>
                  <a:t>z</a:t>
                </a:r>
                <a:endParaRPr lang="en-GB" altLang="he-IL">
                  <a:solidFill>
                    <a:srgbClr val="990099"/>
                  </a:solidFill>
                </a:endParaRPr>
              </a:p>
            </p:txBody>
          </p:sp>
        </p:grpSp>
      </p:grpSp>
      <p:sp>
        <p:nvSpPr>
          <p:cNvPr id="118809" name="Rectangle 32" descr="Recycled paper"/>
          <p:cNvSpPr>
            <a:spLocks noChangeArrowheads="1"/>
          </p:cNvSpPr>
          <p:nvPr/>
        </p:nvSpPr>
        <p:spPr bwMode="auto">
          <a:xfrm>
            <a:off x="4468813" y="3946525"/>
            <a:ext cx="673100" cy="889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810" name="Rectangle 33" descr="Recycled paper"/>
          <p:cNvSpPr>
            <a:spLocks noChangeArrowheads="1"/>
          </p:cNvSpPr>
          <p:nvPr/>
        </p:nvSpPr>
        <p:spPr bwMode="auto">
          <a:xfrm>
            <a:off x="4467225" y="3430588"/>
            <a:ext cx="436563" cy="25241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18811" name="Text Box 34"/>
          <p:cNvSpPr txBox="1">
            <a:spLocks noChangeArrowheads="1"/>
          </p:cNvSpPr>
          <p:nvPr/>
        </p:nvSpPr>
        <p:spPr bwMode="auto">
          <a:xfrm>
            <a:off x="998538" y="5233988"/>
            <a:ext cx="1314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GB" altLang="he-IL"/>
          </a:p>
        </p:txBody>
      </p:sp>
    </p:spTree>
    <p:extLst>
      <p:ext uri="{BB962C8B-B14F-4D97-AF65-F5344CB8AC3E}">
        <p14:creationId xmlns:p14="http://schemas.microsoft.com/office/powerpoint/2010/main" val="6966158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057D2B-044D-40FC-93ED-08BA85A97042}" type="slidenum">
              <a:rPr lang="he-IL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2970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 Product</a:t>
            </a:r>
            <a:endParaRPr lang="en-GB" smtClean="0"/>
          </a:p>
        </p:txBody>
      </p:sp>
      <p:graphicFrame>
        <p:nvGraphicFramePr>
          <p:cNvPr id="29698" name="Object 3"/>
          <p:cNvGraphicFramePr>
            <a:graphicFrameLocks noChangeAspect="1"/>
          </p:cNvGraphicFramePr>
          <p:nvPr/>
        </p:nvGraphicFramePr>
        <p:xfrm>
          <a:off x="863600" y="1841500"/>
          <a:ext cx="776446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42" name="Equation" r:id="rId4" imgW="2628720" imgH="241200" progId="Equation.3">
                  <p:embed/>
                </p:oleObj>
              </mc:Choice>
              <mc:Fallback>
                <p:oleObj name="Equation" r:id="rId4" imgW="262872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841500"/>
                        <a:ext cx="7764463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15975" y="4643438"/>
            <a:ext cx="6249988" cy="1300162"/>
            <a:chOff x="514" y="2925"/>
            <a:chExt cx="3937" cy="819"/>
          </a:xfrm>
        </p:grpSpPr>
        <p:graphicFrame>
          <p:nvGraphicFramePr>
            <p:cNvPr id="29700" name="Object 5"/>
            <p:cNvGraphicFramePr>
              <a:graphicFrameLocks noChangeAspect="1"/>
            </p:cNvGraphicFramePr>
            <p:nvPr/>
          </p:nvGraphicFramePr>
          <p:xfrm>
            <a:off x="2741" y="2925"/>
            <a:ext cx="1710" cy="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543" name="משוואה" r:id="rId6" imgW="1485720" imgH="711000" progId="Equation.3">
                    <p:embed/>
                  </p:oleObj>
                </mc:Choice>
                <mc:Fallback>
                  <p:oleObj name="משוואה" r:id="rId6" imgW="1485720" imgH="7110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2925"/>
                          <a:ext cx="1710" cy="8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1" name="Object 6"/>
            <p:cNvGraphicFramePr>
              <a:graphicFrameLocks noChangeAspect="1"/>
            </p:cNvGraphicFramePr>
            <p:nvPr/>
          </p:nvGraphicFramePr>
          <p:xfrm>
            <a:off x="514" y="3091"/>
            <a:ext cx="157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544" name="Equation" r:id="rId8" imgW="787320" imgH="228600" progId="Equation.3">
                    <p:embed/>
                  </p:oleObj>
                </mc:Choice>
                <mc:Fallback>
                  <p:oleObj name="Equation" r:id="rId8" imgW="787320" imgH="22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3091"/>
                          <a:ext cx="1572" cy="4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7" name="Text Box 7"/>
            <p:cNvSpPr txBox="1">
              <a:spLocks noChangeArrowheads="1"/>
            </p:cNvSpPr>
            <p:nvPr/>
          </p:nvSpPr>
          <p:spPr bwMode="auto">
            <a:xfrm>
              <a:off x="2141" y="3176"/>
              <a:ext cx="151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imes New Roman (Hebrew)" pitchFamily="18" charset="0"/>
                </a:rPr>
                <a:t>where</a:t>
              </a:r>
              <a:endParaRPr lang="en-GB">
                <a:latin typeface="Times New Roman (Hebrew)" pitchFamily="18" charset="0"/>
              </a:endParaRPr>
            </a:p>
          </p:txBody>
        </p:sp>
      </p:grpSp>
      <p:sp>
        <p:nvSpPr>
          <p:cNvPr id="29706" name="Text Box 8"/>
          <p:cNvSpPr txBox="1">
            <a:spLocks noChangeArrowheads="1"/>
          </p:cNvSpPr>
          <p:nvPr/>
        </p:nvSpPr>
        <p:spPr bwMode="auto">
          <a:xfrm>
            <a:off x="220663" y="1957388"/>
            <a:ext cx="379412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99"/>
                </a:solidFill>
                <a:latin typeface="Times New Roman (Hebrew)" pitchFamily="18" charset="0"/>
              </a:rPr>
              <a:t>*</a:t>
            </a:r>
            <a:endParaRPr lang="en-GB" sz="3600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graphicFrame>
        <p:nvGraphicFramePr>
          <p:cNvPr id="29699" name="Object 9"/>
          <p:cNvGraphicFramePr>
            <a:graphicFrameLocks noChangeAspect="1"/>
          </p:cNvGraphicFramePr>
          <p:nvPr/>
        </p:nvGraphicFramePr>
        <p:xfrm>
          <a:off x="935038" y="2657475"/>
          <a:ext cx="4143375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45" name="Equation" r:id="rId10" imgW="1536480" imgH="711000" progId="Equation.3">
                  <p:embed/>
                </p:oleObj>
              </mc:Choice>
              <mc:Fallback>
                <p:oleObj name="Equation" r:id="rId10" imgW="1536480" imgH="711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657475"/>
                        <a:ext cx="4143375" cy="191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7" name="Text Box 10"/>
          <p:cNvSpPr txBox="1">
            <a:spLocks noChangeArrowheads="1"/>
          </p:cNvSpPr>
          <p:nvPr/>
        </p:nvSpPr>
        <p:spPr bwMode="auto">
          <a:xfrm>
            <a:off x="373063" y="3279775"/>
            <a:ext cx="379412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99"/>
                </a:solidFill>
                <a:latin typeface="Times New Roman (Hebrew)" pitchFamily="18" charset="0"/>
              </a:rPr>
              <a:t>*</a:t>
            </a:r>
            <a:endParaRPr lang="en-GB" sz="3600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376238" y="4951413"/>
            <a:ext cx="379412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99"/>
                </a:solidFill>
                <a:latin typeface="Times New Roman (Hebrew)" pitchFamily="18" charset="0"/>
              </a:rPr>
              <a:t>*</a:t>
            </a:r>
            <a:endParaRPr lang="en-GB" sz="3600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>
            <a:off x="6529388" y="3786188"/>
            <a:ext cx="1117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3"/>
          <p:cNvSpPr>
            <a:spLocks noChangeShapeType="1"/>
          </p:cNvSpPr>
          <p:nvPr/>
        </p:nvSpPr>
        <p:spPr bwMode="auto">
          <a:xfrm flipH="1" flipV="1">
            <a:off x="6499225" y="2965450"/>
            <a:ext cx="3175" cy="812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4"/>
          <p:cNvSpPr>
            <a:spLocks noChangeShapeType="1"/>
          </p:cNvSpPr>
          <p:nvPr/>
        </p:nvSpPr>
        <p:spPr bwMode="auto">
          <a:xfrm flipH="1">
            <a:off x="5864225" y="3805238"/>
            <a:ext cx="619125" cy="5905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Text Box 15"/>
          <p:cNvSpPr txBox="1">
            <a:spLocks noChangeArrowheads="1"/>
          </p:cNvSpPr>
          <p:nvPr/>
        </p:nvSpPr>
        <p:spPr bwMode="auto">
          <a:xfrm>
            <a:off x="7675563" y="3482975"/>
            <a:ext cx="2762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u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9713" name="Text Box 16"/>
          <p:cNvSpPr txBox="1">
            <a:spLocks noChangeArrowheads="1"/>
          </p:cNvSpPr>
          <p:nvPr/>
        </p:nvSpPr>
        <p:spPr bwMode="auto">
          <a:xfrm>
            <a:off x="6516688" y="2767013"/>
            <a:ext cx="469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v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9714" name="Text Box 17"/>
          <p:cNvSpPr txBox="1">
            <a:spLocks noChangeArrowheads="1"/>
          </p:cNvSpPr>
          <p:nvPr/>
        </p:nvSpPr>
        <p:spPr bwMode="auto">
          <a:xfrm>
            <a:off x="5994400" y="3983038"/>
            <a:ext cx="1098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u</a:t>
            </a:r>
            <a:r>
              <a:rPr lang="en-US" sz="1600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v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>
            <a:off x="6345238" y="3638550"/>
            <a:ext cx="176212" cy="13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6354763" y="3759200"/>
            <a:ext cx="0" cy="1841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F5C3592-1E83-40F1-8334-2674265B40F9}" type="slidenum">
              <a:rPr lang="he-IL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30728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Fundamental Matrix</a:t>
            </a:r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i="1" baseline="-25000" smtClean="0">
                <a:solidFill>
                  <a:srgbClr val="008000"/>
                </a:solidFill>
              </a:rPr>
              <a:t>L</a:t>
            </a:r>
            <a:r>
              <a:rPr lang="en-US" smtClean="0"/>
              <a:t> and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i="1" baseline="-25000" smtClean="0">
                <a:solidFill>
                  <a:srgbClr val="008000"/>
                </a:solidFill>
              </a:rPr>
              <a:t>R</a:t>
            </a:r>
            <a:r>
              <a:rPr lang="en-US" smtClean="0"/>
              <a:t> are corresponding image points then  </a:t>
            </a:r>
          </a:p>
          <a:p>
            <a:r>
              <a:rPr lang="en-US" smtClean="0"/>
              <a:t>Epipolar lines: 	</a:t>
            </a:r>
            <a:r>
              <a:rPr lang="en-US" altLang="he-IL" smtClean="0"/>
              <a:t>     and	 </a:t>
            </a:r>
          </a:p>
          <a:p>
            <a:r>
              <a:rPr lang="en-US" smtClean="0"/>
              <a:t>The epipoles: 	   and</a:t>
            </a:r>
            <a:endParaRPr lang="en-US" baseline="-25000" smtClean="0"/>
          </a:p>
          <a:p>
            <a:endParaRPr lang="en-US" smtClean="0"/>
          </a:p>
        </p:txBody>
      </p:sp>
      <p:graphicFrame>
        <p:nvGraphicFramePr>
          <p:cNvPr id="623620" name="Object 4"/>
          <p:cNvGraphicFramePr>
            <a:graphicFrameLocks noChangeAspect="1"/>
          </p:cNvGraphicFramePr>
          <p:nvPr/>
        </p:nvGraphicFramePr>
        <p:xfrm>
          <a:off x="3049588" y="2439988"/>
          <a:ext cx="14652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59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2439988"/>
                        <a:ext cx="1465262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1" name="Object 5"/>
          <p:cNvGraphicFramePr>
            <a:graphicFrameLocks noChangeAspect="1"/>
          </p:cNvGraphicFramePr>
          <p:nvPr/>
        </p:nvGraphicFramePr>
        <p:xfrm>
          <a:off x="3425825" y="3057525"/>
          <a:ext cx="12366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60" name="Equation" r:id="rId6" imgW="622080" imgH="228600" progId="Equation.3">
                  <p:embed/>
                </p:oleObj>
              </mc:Choice>
              <mc:Fallback>
                <p:oleObj name="Equation" r:id="rId6" imgW="6220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3057525"/>
                        <a:ext cx="12366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2" name="Object 6"/>
          <p:cNvGraphicFramePr>
            <a:graphicFrameLocks noChangeAspect="1"/>
          </p:cNvGraphicFramePr>
          <p:nvPr/>
        </p:nvGraphicFramePr>
        <p:xfrm>
          <a:off x="5670550" y="3052763"/>
          <a:ext cx="12620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61" name="Equation" r:id="rId8" imgW="634680" imgH="228600" progId="Equation.3">
                  <p:embed/>
                </p:oleObj>
              </mc:Choice>
              <mc:Fallback>
                <p:oleObj name="Equation" r:id="rId8" imgW="63468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3052763"/>
                        <a:ext cx="12620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3" name="Object 7"/>
          <p:cNvGraphicFramePr>
            <a:graphicFrameLocks noChangeAspect="1"/>
          </p:cNvGraphicFramePr>
          <p:nvPr/>
        </p:nvGraphicFramePr>
        <p:xfrm>
          <a:off x="5683250" y="3629025"/>
          <a:ext cx="10604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62" name="Equation" r:id="rId10" imgW="533160" imgH="215640" progId="Equation.3">
                  <p:embed/>
                </p:oleObj>
              </mc:Choice>
              <mc:Fallback>
                <p:oleObj name="Equation" r:id="rId10" imgW="53316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3629025"/>
                        <a:ext cx="1060450" cy="428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4" name="Object 8"/>
          <p:cNvGraphicFramePr>
            <a:graphicFrameLocks noChangeAspect="1"/>
          </p:cNvGraphicFramePr>
          <p:nvPr/>
        </p:nvGraphicFramePr>
        <p:xfrm>
          <a:off x="3440113" y="3649663"/>
          <a:ext cx="10604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63" name="Equation" r:id="rId12" imgW="533160" imgH="215640" progId="Equation.3">
                  <p:embed/>
                </p:oleObj>
              </mc:Choice>
              <mc:Fallback>
                <p:oleObj name="Equation" r:id="rId12" imgW="53316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3649663"/>
                        <a:ext cx="1060450" cy="428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617917" y="3545265"/>
                <a:ext cx="328604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sz="1600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917" y="3545265"/>
                <a:ext cx="328604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415096" y="3022601"/>
                <a:ext cx="328604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he-IL" sz="1600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096" y="3022601"/>
                <a:ext cx="32860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232C1B-3369-4854-85F6-D9F1AE1E4EE0}" type="slidenum">
              <a:rPr lang="he-IL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3174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Special Case: </a:t>
            </a:r>
            <a:br>
              <a:rPr lang="en-US" smtClean="0"/>
            </a:br>
            <a:r>
              <a:rPr lang="en-US" smtClean="0"/>
              <a:t>Pure Translation</a:t>
            </a:r>
            <a:endParaRPr lang="en-GB" smtClean="0"/>
          </a:p>
        </p:txBody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>
                <a:solidFill>
                  <a:srgbClr val="990099"/>
                </a:solidFill>
              </a:rPr>
              <a:t>Assume: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The  world coordinate system is the left camera’s system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Both cameras have the same intrinsic projection matrix </a:t>
            </a:r>
          </a:p>
          <a:p>
            <a:pPr lvl="1"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The right camera is only translated in the </a:t>
            </a:r>
            <a:r>
              <a:rPr lang="en-US" sz="2800" i="1" dirty="0" smtClean="0">
                <a:solidFill>
                  <a:srgbClr val="008000"/>
                </a:solidFill>
              </a:rPr>
              <a:t>x</a:t>
            </a:r>
            <a:r>
              <a:rPr lang="en-US" sz="2800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/>
              <a:t>direction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>
                <a:solidFill>
                  <a:srgbClr val="990099"/>
                </a:solidFill>
              </a:rPr>
              <a:t>Then:</a:t>
            </a:r>
            <a:r>
              <a:rPr lang="en-US" sz="2800" dirty="0" smtClean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   </a:t>
            </a:r>
            <a:endParaRPr lang="en-GB" sz="2800" dirty="0" smtClean="0"/>
          </a:p>
        </p:txBody>
      </p:sp>
      <p:graphicFrame>
        <p:nvGraphicFramePr>
          <p:cNvPr id="625668" name="Object 4"/>
          <p:cNvGraphicFramePr>
            <a:graphicFrameLocks noChangeAspect="1"/>
          </p:cNvGraphicFramePr>
          <p:nvPr/>
        </p:nvGraphicFramePr>
        <p:xfrm>
          <a:off x="3354388" y="3802063"/>
          <a:ext cx="1063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04" name="Equation" r:id="rId4" imgW="1066680" imgH="711000" progId="Equation.3">
                  <p:embed/>
                </p:oleObj>
              </mc:Choice>
              <mc:Fallback>
                <p:oleObj name="Equation" r:id="rId4" imgW="106668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802063"/>
                        <a:ext cx="1063625" cy="708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9" name="Object 5"/>
          <p:cNvGraphicFramePr>
            <a:graphicFrameLocks noChangeAspect="1"/>
          </p:cNvGraphicFramePr>
          <p:nvPr/>
        </p:nvGraphicFramePr>
        <p:xfrm>
          <a:off x="2300288" y="5265738"/>
          <a:ext cx="1536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05" name="Equation" r:id="rId6" imgW="1193760" imgH="711000" progId="Equation.3">
                  <p:embed/>
                </p:oleObj>
              </mc:Choice>
              <mc:Fallback>
                <p:oleObj name="Equation" r:id="rId6" imgW="119376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65738"/>
                        <a:ext cx="1536700" cy="914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EA7178-90B0-4795-8052-062F81733AE7}" type="slidenum">
              <a:rPr lang="he-IL" altLang="en-US" smtClean="0"/>
              <a:pPr/>
              <a:t>63</a:t>
            </a:fld>
            <a:endParaRPr lang="en-US" altLang="en-US" smtClean="0"/>
          </a:p>
        </p:txBody>
      </p:sp>
      <p:sp>
        <p:nvSpPr>
          <p:cNvPr id="6349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Question</a:t>
            </a:r>
            <a:endParaRPr lang="en-GB" smtClean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</a:t>
            </a:r>
            <a:r>
              <a:rPr lang="en-US" smtClean="0">
                <a:solidFill>
                  <a:srgbClr val="008000"/>
                </a:solidFill>
              </a:rPr>
              <a:t>kF?</a:t>
            </a: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15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7A10865-61D4-4260-B880-2F088F7B2EC1}" type="slidenum">
              <a:rPr lang="he-IL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3277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F</a:t>
            </a:r>
            <a:endParaRPr lang="en-GB" smtClean="0"/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Given the internal and external parameters of the cameras:</a:t>
            </a:r>
          </a:p>
          <a:p>
            <a:endParaRPr lang="en-US" smtClean="0"/>
          </a:p>
          <a:p>
            <a:r>
              <a:rPr lang="en-US" smtClean="0"/>
              <a:t>When the cameras’ parameters are unknown: use </a:t>
            </a: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(or more) corresponding points</a:t>
            </a:r>
            <a:endParaRPr lang="en-GB" smtClean="0"/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1298575" y="3043238"/>
          <a:ext cx="27987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35" name="Equation" r:id="rId4" imgW="1155600" imgH="253800" progId="Equation.3">
                  <p:embed/>
                </p:oleObj>
              </mc:Choice>
              <mc:Fallback>
                <p:oleObj name="Equation" r:id="rId4" imgW="115560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043238"/>
                        <a:ext cx="2798763" cy="61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E5A971-C34C-4D94-B19E-CD94002355AD}" type="slidenum">
              <a:rPr lang="he-IL" altLang="en-US" smtClean="0"/>
              <a:pPr/>
              <a:t>65</a:t>
            </a:fld>
            <a:endParaRPr lang="en-US" altLang="en-US" smtClean="0"/>
          </a:p>
        </p:txBody>
      </p:sp>
      <p:sp>
        <p:nvSpPr>
          <p:cNvPr id="33796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F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Assume </a:t>
            </a:r>
            <a:r>
              <a:rPr lang="en-US" altLang="he-IL" dirty="0" smtClean="0">
                <a:solidFill>
                  <a:srgbClr val="008000"/>
                </a:solidFill>
              </a:rPr>
              <a:t>n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8</a:t>
            </a:r>
            <a:r>
              <a:rPr lang="en-US" altLang="he-IL" dirty="0" smtClean="0">
                <a:sym typeface="Symbol" pitchFamily="18" charset="2"/>
              </a:rPr>
              <a:t> corresponding points are given</a:t>
            </a:r>
          </a:p>
          <a:p>
            <a:r>
              <a:rPr lang="en-US" altLang="he-IL" dirty="0" smtClean="0">
                <a:sym typeface="Symbol" pitchFamily="18" charset="2"/>
              </a:rPr>
              <a:t>Use these points to solve the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 8 </a:t>
            </a:r>
            <a:r>
              <a:rPr lang="en-US" altLang="he-IL" dirty="0" smtClean="0">
                <a:sym typeface="Symbol" pitchFamily="18" charset="2"/>
              </a:rPr>
              <a:t>unknowns of </a:t>
            </a:r>
            <a:r>
              <a:rPr lang="en-US" altLang="he-IL" i="1" dirty="0" smtClean="0">
                <a:solidFill>
                  <a:srgbClr val="008000"/>
                </a:solidFill>
                <a:sym typeface="Symbol" pitchFamily="18" charset="2"/>
              </a:rPr>
              <a:t>F</a:t>
            </a:r>
            <a:r>
              <a:rPr lang="en-US" altLang="he-IL" dirty="0" smtClean="0">
                <a:sym typeface="Symbol" pitchFamily="18" charset="2"/>
              </a:rPr>
              <a:t>  based on:</a:t>
            </a:r>
          </a:p>
          <a:p>
            <a:r>
              <a:rPr lang="en-US" dirty="0" smtClean="0"/>
              <a:t>Avoid degenerate configurations</a:t>
            </a:r>
          </a:p>
          <a:p>
            <a:endParaRPr lang="en-US" altLang="he-IL" sz="2800" dirty="0" smtClean="0"/>
          </a:p>
          <a:p>
            <a:endParaRPr lang="en-US" altLang="he-IL" dirty="0" smtClean="0"/>
          </a:p>
        </p:txBody>
      </p:sp>
      <p:graphicFrame>
        <p:nvGraphicFramePr>
          <p:cNvPr id="33794" name="Object 4"/>
          <p:cNvGraphicFramePr>
            <a:graphicFrameLocks noChangeAspect="1"/>
          </p:cNvGraphicFramePr>
          <p:nvPr/>
        </p:nvGraphicFramePr>
        <p:xfrm>
          <a:off x="3808413" y="3546475"/>
          <a:ext cx="14652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9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3546475"/>
                        <a:ext cx="1465262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8347B9-481A-46C7-B80C-CE9987362FDA}" type="slidenum">
              <a:rPr lang="he-IL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6451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Eight Points Algorithm</a:t>
            </a:r>
            <a:endParaRPr lang="en-GB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Each pair of corresponding points defines one linear equation in </a:t>
            </a: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unknowns</a:t>
            </a:r>
            <a:endParaRPr lang="en-GB" smtClean="0"/>
          </a:p>
        </p:txBody>
      </p:sp>
      <p:pic>
        <p:nvPicPr>
          <p:cNvPr id="645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388" y="2944813"/>
            <a:ext cx="7815262" cy="23431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7734300" y="5086350"/>
            <a:ext cx="904875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99C4FCD-5395-4AB6-9E3C-E322F898E2B4}" type="slidenum">
              <a:rPr lang="he-IL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6553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760413"/>
            <a:ext cx="8270875" cy="55483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pairs of corresponding points define eight linear equations in </a:t>
            </a: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unknowns</a:t>
            </a:r>
            <a:endParaRPr lang="en-GB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Solve the linear equations and find </a:t>
            </a:r>
            <a:r>
              <a:rPr lang="en-US" smtClean="0">
                <a:solidFill>
                  <a:srgbClr val="008000"/>
                </a:solidFill>
              </a:rPr>
              <a:t>F</a:t>
            </a:r>
            <a:endParaRPr lang="en-GB" smtClean="0">
              <a:solidFill>
                <a:srgbClr val="008000"/>
              </a:solidFill>
            </a:endParaRPr>
          </a:p>
        </p:txBody>
      </p:sp>
      <p:pic>
        <p:nvPicPr>
          <p:cNvPr id="655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400" y="2141538"/>
            <a:ext cx="6688138" cy="2025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839A6E-39F4-4147-889F-F64820535957}" type="slidenum">
              <a:rPr lang="he-IL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6656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Improve the 8 points algorithm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8000"/>
                </a:solidFill>
              </a:rPr>
              <a:t>F</a:t>
            </a:r>
            <a:r>
              <a:rPr lang="en-US" smtClean="0"/>
              <a:t>  has rank </a:t>
            </a:r>
            <a:r>
              <a:rPr lang="en-US" smtClean="0">
                <a:solidFill>
                  <a:srgbClr val="008000"/>
                </a:solidFill>
              </a:rPr>
              <a:t>2</a:t>
            </a:r>
          </a:p>
          <a:p>
            <a:r>
              <a:rPr lang="en-US" smtClean="0"/>
              <a:t>Enforce the rank </a:t>
            </a:r>
            <a:r>
              <a:rPr lang="en-US" smtClean="0">
                <a:solidFill>
                  <a:srgbClr val="008000"/>
                </a:solidFill>
              </a:rPr>
              <a:t>2</a:t>
            </a:r>
          </a:p>
          <a:p>
            <a:r>
              <a:rPr lang="en-US" smtClean="0"/>
              <a:t>E.g. Hartley 1995 </a:t>
            </a:r>
          </a:p>
        </p:txBody>
      </p:sp>
      <p:sp>
        <p:nvSpPr>
          <p:cNvPr id="6" name="5-Point Star 5"/>
          <p:cNvSpPr/>
          <p:nvPr/>
        </p:nvSpPr>
        <p:spPr bwMode="auto">
          <a:xfrm>
            <a:off x="8460828" y="168166"/>
            <a:ext cx="304800" cy="357351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the use of </a:t>
            </a:r>
            <a:r>
              <a:rPr lang="en-US" dirty="0" err="1" smtClean="0"/>
              <a:t>epipolar</a:t>
            </a:r>
            <a:r>
              <a:rPr lang="en-US" dirty="0" smtClean="0"/>
              <a:t>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69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-68300" y="233788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GB" sz="3200">
              <a:solidFill>
                <a:srgbClr val="336699"/>
              </a:solidFill>
              <a:latin typeface="Comic Sans MS" pitchFamily="66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587588" y="5473193"/>
            <a:ext cx="3476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l</a:t>
            </a:r>
            <a:endParaRPr lang="en-US" altLang="he-IL" sz="1800" baseline="-25000">
              <a:latin typeface="Times New Roman (Hebrew)" pitchFamily="18" charset="0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380125" y="5444618"/>
            <a:ext cx="3746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flipV="1">
            <a:off x="2793963" y="4644518"/>
            <a:ext cx="741362" cy="9001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 flipV="1">
            <a:off x="3852825" y="2863343"/>
            <a:ext cx="1135063" cy="13096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3622638" y="2685543"/>
            <a:ext cx="1558925" cy="1419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 flipH="1" flipV="1">
            <a:off x="5492713" y="4539743"/>
            <a:ext cx="923925" cy="9239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3535325" y="4577843"/>
            <a:ext cx="46038" cy="5873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5508588" y="4503230"/>
            <a:ext cx="44450" cy="5873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6" name="Oval 13"/>
          <p:cNvSpPr>
            <a:spLocks noChangeArrowheads="1"/>
          </p:cNvSpPr>
          <p:nvPr/>
        </p:nvSpPr>
        <p:spPr bwMode="auto">
          <a:xfrm>
            <a:off x="4305263" y="3336418"/>
            <a:ext cx="44450" cy="5873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4429088" y="3112580"/>
            <a:ext cx="31115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P</a:t>
            </a:r>
          </a:p>
        </p:txBody>
      </p:sp>
      <p:sp>
        <p:nvSpPr>
          <p:cNvPr id="38" name="Text Box 15"/>
          <p:cNvSpPr txBox="1">
            <a:spLocks noChangeArrowheads="1"/>
          </p:cNvSpPr>
          <p:nvPr/>
        </p:nvSpPr>
        <p:spPr bwMode="auto">
          <a:xfrm>
            <a:off x="3122575" y="4350830"/>
            <a:ext cx="59531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4960900" y="2436305"/>
            <a:ext cx="4429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u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40" name="Text Box 17"/>
          <p:cNvSpPr txBox="1">
            <a:spLocks noChangeArrowheads="1"/>
          </p:cNvSpPr>
          <p:nvPr/>
        </p:nvSpPr>
        <p:spPr bwMode="auto">
          <a:xfrm>
            <a:off x="5638763" y="4230180"/>
            <a:ext cx="5969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1860513" y="4614355"/>
            <a:ext cx="1992312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1854163" y="4153980"/>
            <a:ext cx="1976437" cy="12271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3" name="Line 20"/>
          <p:cNvSpPr>
            <a:spLocks noChangeShapeType="1"/>
          </p:cNvSpPr>
          <p:nvPr/>
        </p:nvSpPr>
        <p:spPr bwMode="auto">
          <a:xfrm>
            <a:off x="1849400" y="4835018"/>
            <a:ext cx="19923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4646575" y="4120643"/>
            <a:ext cx="1976438" cy="1227137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5" name="Line 22"/>
          <p:cNvSpPr>
            <a:spLocks noChangeShapeType="1"/>
          </p:cNvSpPr>
          <p:nvPr/>
        </p:nvSpPr>
        <p:spPr bwMode="auto">
          <a:xfrm>
            <a:off x="4625938" y="4838193"/>
            <a:ext cx="1992312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23"/>
          <p:cNvSpPr>
            <a:spLocks noChangeShapeType="1"/>
          </p:cNvSpPr>
          <p:nvPr/>
        </p:nvSpPr>
        <p:spPr bwMode="auto">
          <a:xfrm>
            <a:off x="4608475" y="4514343"/>
            <a:ext cx="19923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25"/>
          <p:cNvSpPr>
            <a:spLocks noChangeArrowheads="1"/>
          </p:cNvSpPr>
          <p:nvPr/>
        </p:nvSpPr>
        <p:spPr bwMode="auto">
          <a:xfrm rot="16200000" flipH="1">
            <a:off x="4621969" y="4059524"/>
            <a:ext cx="1992313" cy="1108075"/>
          </a:xfrm>
          <a:prstGeom prst="parallelogram">
            <a:avLst>
              <a:gd name="adj" fmla="val 449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Intrinsic Parameters</a:t>
            </a:r>
            <a:endParaRPr lang="he-IL" altLang="he-IL" smtClean="0"/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i="1" smtClean="0">
                <a:solidFill>
                  <a:srgbClr val="008000"/>
                </a:solidFill>
                <a:latin typeface="Times New Roman (Hebrew)" panose="02020603050405020304" pitchFamily="18" charset="0"/>
              </a:rPr>
              <a:t>O=(o</a:t>
            </a:r>
            <a:r>
              <a:rPr lang="en-US" altLang="he-IL" i="1" baseline="-25000" smtClean="0">
                <a:solidFill>
                  <a:srgbClr val="008000"/>
                </a:solidFill>
                <a:latin typeface="Times New Roman (Hebrew)" panose="02020603050405020304" pitchFamily="18" charset="0"/>
              </a:rPr>
              <a:t>x </a:t>
            </a:r>
            <a:r>
              <a:rPr lang="en-US" altLang="he-IL" i="1" smtClean="0">
                <a:solidFill>
                  <a:srgbClr val="008000"/>
                </a:solidFill>
                <a:latin typeface="Times New Roman (Hebrew)" panose="02020603050405020304" pitchFamily="18" charset="0"/>
              </a:rPr>
              <a:t>o</a:t>
            </a:r>
            <a:r>
              <a:rPr lang="en-US" altLang="he-IL" i="1" baseline="-25000" smtClean="0">
                <a:solidFill>
                  <a:srgbClr val="008000"/>
                </a:solidFill>
                <a:latin typeface="Times New Roman (Hebrew)" panose="02020603050405020304" pitchFamily="18" charset="0"/>
              </a:rPr>
              <a:t>y</a:t>
            </a:r>
            <a:r>
              <a:rPr lang="en-US" altLang="he-IL" i="1" smtClean="0">
                <a:solidFill>
                  <a:srgbClr val="008000"/>
                </a:solidFill>
                <a:latin typeface="Times New Roman (Hebrew)" panose="02020603050405020304" pitchFamily="18" charset="0"/>
              </a:rPr>
              <a:t>)</a:t>
            </a:r>
            <a:r>
              <a:rPr lang="en-US" altLang="he-IL" i="1" baseline="30000" smtClean="0">
                <a:solidFill>
                  <a:srgbClr val="008000"/>
                </a:solidFill>
                <a:latin typeface="Times New Roman (Hebrew)" panose="02020603050405020304" pitchFamily="18" charset="0"/>
              </a:rPr>
              <a:t>T</a:t>
            </a:r>
            <a:r>
              <a:rPr lang="en-US" altLang="he-IL" smtClean="0">
                <a:latin typeface="Times New Roman (Hebrew)" panose="02020603050405020304" pitchFamily="18" charset="0"/>
              </a:rPr>
              <a:t> </a:t>
            </a:r>
            <a:r>
              <a:rPr lang="en-US" altLang="he-IL" smtClean="0"/>
              <a:t>is the principal point</a:t>
            </a:r>
          </a:p>
          <a:p>
            <a:r>
              <a:rPr lang="en-US" altLang="he-IL" smtClean="0"/>
              <a:t> </a:t>
            </a:r>
            <a:r>
              <a:rPr lang="en-US" altLang="he-IL" i="1" smtClean="0">
                <a:solidFill>
                  <a:srgbClr val="FF0000"/>
                </a:solidFill>
              </a:rPr>
              <a:t>f </a:t>
            </a:r>
            <a:r>
              <a:rPr lang="en-US" altLang="he-IL" smtClean="0"/>
              <a:t>: focal length</a:t>
            </a:r>
          </a:p>
          <a:p>
            <a:pPr lvl="1"/>
            <a:endParaRPr lang="he-IL" altLang="he-IL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DEF38446-8F50-4EEF-93E9-FFAB8E442F48}" type="slidenum">
              <a:rPr lang="he-IL" altLang="en-US" sz="1600" smtClean="0">
                <a:latin typeface="Arial" panose="020B0604020202020204" pitchFamily="34" charset="0"/>
              </a:rPr>
              <a:pPr/>
              <a:t>7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20837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graphicFrame>
        <p:nvGraphicFramePr>
          <p:cNvPr id="120838" name="Object 35"/>
          <p:cNvGraphicFramePr>
            <a:graphicFrameLocks noChangeAspect="1"/>
          </p:cNvGraphicFramePr>
          <p:nvPr/>
        </p:nvGraphicFramePr>
        <p:xfrm>
          <a:off x="6240463" y="2611438"/>
          <a:ext cx="2903537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3" name="Equation" r:id="rId4" imgW="24783977" imgH="14624095" progId="Equation.3">
                  <p:embed/>
                </p:oleObj>
              </mc:Choice>
              <mc:Fallback>
                <p:oleObj name="Equation" r:id="rId4" imgW="24783977" imgH="14624095" progId="Equation.3">
                  <p:embed/>
                  <p:pic>
                    <p:nvPicPr>
                      <p:cNvPr id="120838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2611438"/>
                        <a:ext cx="2903537" cy="17097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Footer Placeholder 5"/>
          <p:cNvSpPr txBox="1">
            <a:spLocks/>
          </p:cNvSpPr>
          <p:nvPr/>
        </p:nvSpPr>
        <p:spPr bwMode="auto">
          <a:xfrm>
            <a:off x="5494338" y="62182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b="1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0840" name="AutoShape 12" descr="Recycled paper"/>
          <p:cNvSpPr>
            <a:spLocks noChangeArrowheads="1"/>
          </p:cNvSpPr>
          <p:nvPr/>
        </p:nvSpPr>
        <p:spPr bwMode="auto">
          <a:xfrm rot="16200000" flipH="1">
            <a:off x="2362994" y="4314032"/>
            <a:ext cx="2052637" cy="1905000"/>
          </a:xfrm>
          <a:prstGeom prst="parallelogram">
            <a:avLst>
              <a:gd name="adj" fmla="val 26937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endParaRPr kumimoji="1" lang="en-US" altLang="en-US">
              <a:latin typeface="Tahoma" panose="020B0604030504040204" pitchFamily="34" charset="0"/>
            </a:endParaRPr>
          </a:p>
        </p:txBody>
      </p:sp>
      <p:sp>
        <p:nvSpPr>
          <p:cNvPr id="120841" name="Line 3"/>
          <p:cNvSpPr>
            <a:spLocks noChangeShapeType="1"/>
          </p:cNvSpPr>
          <p:nvPr/>
        </p:nvSpPr>
        <p:spPr bwMode="auto">
          <a:xfrm flipV="1">
            <a:off x="6553200" y="4419600"/>
            <a:ext cx="0" cy="838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2" name="Text Box 4"/>
          <p:cNvSpPr txBox="1">
            <a:spLocks noChangeArrowheads="1"/>
          </p:cNvSpPr>
          <p:nvPr/>
        </p:nvSpPr>
        <p:spPr bwMode="auto">
          <a:xfrm>
            <a:off x="6905625" y="4572000"/>
            <a:ext cx="909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r>
              <a:rPr kumimoji="1" lang="en-US" altLang="he-IL">
                <a:latin typeface="Tahoma" panose="020B0604030504040204" pitchFamily="34" charset="0"/>
              </a:rPr>
              <a:t>Y</a:t>
            </a:r>
            <a:r>
              <a:rPr kumimoji="1" lang="en-US" altLang="he-IL" baseline="-25000">
                <a:latin typeface="Tahoma" panose="020B0604030504040204" pitchFamily="34" charset="0"/>
              </a:rPr>
              <a:t>object</a:t>
            </a:r>
            <a:endParaRPr kumimoji="1" lang="en-US" altLang="he-IL" sz="3200">
              <a:latin typeface="Tahoma" panose="020B0604030504040204" pitchFamily="34" charset="0"/>
            </a:endParaRPr>
          </a:p>
        </p:txBody>
      </p:sp>
      <p:sp>
        <p:nvSpPr>
          <p:cNvPr id="120843" name="Text Box 5"/>
          <p:cNvSpPr txBox="1">
            <a:spLocks noChangeArrowheads="1"/>
          </p:cNvSpPr>
          <p:nvPr/>
        </p:nvSpPr>
        <p:spPr bwMode="auto">
          <a:xfrm>
            <a:off x="1898650" y="5167313"/>
            <a:ext cx="314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r>
              <a:rPr kumimoji="1" lang="en-US" altLang="he-IL" sz="3200" i="1">
                <a:solidFill>
                  <a:schemeClr val="accent1"/>
                </a:solidFill>
                <a:latin typeface="Tahoma" panose="020B0604030504040204" pitchFamily="34" charset="0"/>
              </a:rPr>
              <a:t>f</a:t>
            </a:r>
            <a:endParaRPr kumimoji="1" lang="en-US" altLang="he-IL" sz="3200">
              <a:latin typeface="Tahoma" panose="020B0604030504040204" pitchFamily="34" charset="0"/>
            </a:endParaRPr>
          </a:p>
        </p:txBody>
      </p:sp>
      <p:sp>
        <p:nvSpPr>
          <p:cNvPr id="120844" name="Text Box 7"/>
          <p:cNvSpPr txBox="1">
            <a:spLocks noChangeArrowheads="1"/>
          </p:cNvSpPr>
          <p:nvPr/>
        </p:nvSpPr>
        <p:spPr bwMode="auto">
          <a:xfrm>
            <a:off x="5368925" y="4902200"/>
            <a:ext cx="1084263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r>
              <a:rPr kumimoji="1" lang="en-US" altLang="he-IL" sz="3200">
                <a:solidFill>
                  <a:srgbClr val="9933FF"/>
                </a:solidFill>
                <a:latin typeface="Tahoma" panose="020B0604030504040204" pitchFamily="34" charset="0"/>
              </a:rPr>
              <a:t>z</a:t>
            </a:r>
            <a:r>
              <a:rPr kumimoji="1" lang="en-US" altLang="he-IL" sz="3200" baseline="-25000">
                <a:solidFill>
                  <a:srgbClr val="9933FF"/>
                </a:solidFill>
                <a:latin typeface="Tahoma" panose="020B0604030504040204" pitchFamily="34" charset="0"/>
              </a:rPr>
              <a:t>object</a:t>
            </a:r>
            <a:endParaRPr kumimoji="1" lang="en-US" altLang="en-US" sz="3200" baseline="-25000">
              <a:solidFill>
                <a:srgbClr val="9933FF"/>
              </a:solidFill>
              <a:latin typeface="Tahoma" panose="020B0604030504040204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/>
              <a:buChar char="z"/>
            </a:pPr>
            <a:endParaRPr kumimoji="1" lang="en-US" altLang="en-US" sz="3200">
              <a:latin typeface="Tahoma" panose="020B0604030504040204" pitchFamily="34" charset="0"/>
            </a:endParaRPr>
          </a:p>
        </p:txBody>
      </p:sp>
      <p:sp>
        <p:nvSpPr>
          <p:cNvPr id="120845" name="Line 8"/>
          <p:cNvSpPr>
            <a:spLocks noChangeShapeType="1"/>
          </p:cNvSpPr>
          <p:nvPr/>
        </p:nvSpPr>
        <p:spPr bwMode="auto">
          <a:xfrm flipH="1">
            <a:off x="3581400" y="5257800"/>
            <a:ext cx="2971800" cy="0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6" name="Line 9"/>
          <p:cNvSpPr>
            <a:spLocks noChangeShapeType="1"/>
          </p:cNvSpPr>
          <p:nvPr/>
        </p:nvSpPr>
        <p:spPr bwMode="auto">
          <a:xfrm flipH="1">
            <a:off x="1824038" y="5268913"/>
            <a:ext cx="620712" cy="20637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7" name="Line 11"/>
          <p:cNvSpPr>
            <a:spLocks noChangeShapeType="1"/>
          </p:cNvSpPr>
          <p:nvPr/>
        </p:nvSpPr>
        <p:spPr bwMode="auto">
          <a:xfrm>
            <a:off x="3586163" y="4968875"/>
            <a:ext cx="9525" cy="30003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8" name="Line 13"/>
          <p:cNvSpPr>
            <a:spLocks noChangeShapeType="1"/>
          </p:cNvSpPr>
          <p:nvPr/>
        </p:nvSpPr>
        <p:spPr bwMode="auto">
          <a:xfrm flipV="1">
            <a:off x="1381125" y="5591175"/>
            <a:ext cx="3544888" cy="963613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49" name="Line 14"/>
          <p:cNvSpPr>
            <a:spLocks noChangeShapeType="1"/>
          </p:cNvSpPr>
          <p:nvPr/>
        </p:nvSpPr>
        <p:spPr bwMode="auto">
          <a:xfrm flipH="1" flipV="1">
            <a:off x="2427288" y="4062413"/>
            <a:ext cx="14287" cy="2619375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50" name="Text Box 15"/>
          <p:cNvSpPr txBox="1">
            <a:spLocks noChangeArrowheads="1"/>
          </p:cNvSpPr>
          <p:nvPr/>
        </p:nvSpPr>
        <p:spPr bwMode="auto">
          <a:xfrm>
            <a:off x="4665663" y="5514975"/>
            <a:ext cx="46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en-US" altLang="he-IL"/>
              <a:t>x</a:t>
            </a:r>
          </a:p>
        </p:txBody>
      </p:sp>
      <p:sp>
        <p:nvSpPr>
          <p:cNvPr id="120851" name="Text Box 16"/>
          <p:cNvSpPr txBox="1">
            <a:spLocks noChangeArrowheads="1"/>
          </p:cNvSpPr>
          <p:nvPr/>
        </p:nvSpPr>
        <p:spPr bwMode="auto">
          <a:xfrm>
            <a:off x="1855788" y="4062413"/>
            <a:ext cx="46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en-US" altLang="he-IL"/>
              <a:t>y</a:t>
            </a:r>
          </a:p>
        </p:txBody>
      </p:sp>
      <p:sp>
        <p:nvSpPr>
          <p:cNvPr id="120852" name="Line 19"/>
          <p:cNvSpPr>
            <a:spLocks noChangeShapeType="1"/>
          </p:cNvSpPr>
          <p:nvPr/>
        </p:nvSpPr>
        <p:spPr bwMode="auto">
          <a:xfrm flipH="1">
            <a:off x="1819275" y="5151438"/>
            <a:ext cx="573088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53" name="Line 20"/>
          <p:cNvSpPr>
            <a:spLocks noChangeShapeType="1"/>
          </p:cNvSpPr>
          <p:nvPr/>
        </p:nvSpPr>
        <p:spPr bwMode="auto">
          <a:xfrm flipH="1">
            <a:off x="3559175" y="4408488"/>
            <a:ext cx="297497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0854" name="Text Box 21"/>
          <p:cNvSpPr txBox="1">
            <a:spLocks noChangeArrowheads="1"/>
          </p:cNvSpPr>
          <p:nvPr/>
        </p:nvSpPr>
        <p:spPr bwMode="auto">
          <a:xfrm>
            <a:off x="4187825" y="4732338"/>
            <a:ext cx="87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/>
              <a:buNone/>
            </a:pPr>
            <a:r>
              <a:rPr kumimoji="1" lang="en-US" altLang="he-IL">
                <a:latin typeface="Tahoma" panose="020B0604030504040204" pitchFamily="34" charset="0"/>
              </a:rPr>
              <a:t>y</a:t>
            </a:r>
            <a:r>
              <a:rPr kumimoji="1" lang="en-US" altLang="he-IL" baseline="-25000">
                <a:latin typeface="Tahoma" panose="020B0604030504040204" pitchFamily="34" charset="0"/>
              </a:rPr>
              <a:t>image</a:t>
            </a:r>
            <a:endParaRPr kumimoji="1" lang="en-US" altLang="he-IL" sz="3200">
              <a:latin typeface="Tahoma" panose="020B0604030504040204" pitchFamily="34" charset="0"/>
            </a:endParaRPr>
          </a:p>
        </p:txBody>
      </p:sp>
      <p:sp>
        <p:nvSpPr>
          <p:cNvPr id="120855" name="Oval 22"/>
          <p:cNvSpPr>
            <a:spLocks noChangeArrowheads="1"/>
          </p:cNvSpPr>
          <p:nvPr/>
        </p:nvSpPr>
        <p:spPr bwMode="auto">
          <a:xfrm>
            <a:off x="1720850" y="5230813"/>
            <a:ext cx="76200" cy="76200"/>
          </a:xfrm>
          <a:prstGeom prst="ellipse">
            <a:avLst/>
          </a:prstGeom>
          <a:solidFill>
            <a:srgbClr val="66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endParaRPr lang="he-IL" altLang="he-IL"/>
          </a:p>
        </p:txBody>
      </p:sp>
      <p:sp>
        <p:nvSpPr>
          <p:cNvPr id="120856" name="Text Box 23"/>
          <p:cNvSpPr txBox="1">
            <a:spLocks noChangeArrowheads="1"/>
          </p:cNvSpPr>
          <p:nvPr/>
        </p:nvSpPr>
        <p:spPr bwMode="auto">
          <a:xfrm>
            <a:off x="3221038" y="5835650"/>
            <a:ext cx="619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he-IL" b="1">
                <a:solidFill>
                  <a:srgbClr val="006600"/>
                </a:solidFill>
              </a:rPr>
              <a:t>o</a:t>
            </a:r>
            <a:r>
              <a:rPr lang="en-US" altLang="he-IL" b="1" baseline="-25000">
                <a:solidFill>
                  <a:srgbClr val="006600"/>
                </a:solidFill>
              </a:rPr>
              <a:t>x,</a:t>
            </a:r>
            <a:endParaRPr lang="en-US" altLang="he-IL"/>
          </a:p>
        </p:txBody>
      </p:sp>
      <p:sp>
        <p:nvSpPr>
          <p:cNvPr id="120857" name="Text Box 25"/>
          <p:cNvSpPr txBox="1">
            <a:spLocks noChangeArrowheads="1"/>
          </p:cNvSpPr>
          <p:nvPr/>
        </p:nvSpPr>
        <p:spPr bwMode="auto">
          <a:xfrm>
            <a:off x="1690688" y="5916613"/>
            <a:ext cx="111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he-IL"/>
              <a:t>(0,0)</a:t>
            </a:r>
            <a:endParaRPr lang="en-GB" altLang="he-IL"/>
          </a:p>
        </p:txBody>
      </p:sp>
      <p:sp>
        <p:nvSpPr>
          <p:cNvPr id="120858" name="Line 26"/>
          <p:cNvSpPr>
            <a:spLocks noChangeShapeType="1"/>
          </p:cNvSpPr>
          <p:nvPr/>
        </p:nvSpPr>
        <p:spPr bwMode="auto">
          <a:xfrm flipH="1">
            <a:off x="2454275" y="5253038"/>
            <a:ext cx="1109663" cy="25241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859" name="Line 27"/>
          <p:cNvSpPr>
            <a:spLocks noChangeShapeType="1"/>
          </p:cNvSpPr>
          <p:nvPr/>
        </p:nvSpPr>
        <p:spPr bwMode="auto">
          <a:xfrm flipH="1">
            <a:off x="3613150" y="5284788"/>
            <a:ext cx="9525" cy="6524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120860" name="Text Box 29"/>
          <p:cNvSpPr txBox="1">
            <a:spLocks noChangeArrowheads="1"/>
          </p:cNvSpPr>
          <p:nvPr/>
        </p:nvSpPr>
        <p:spPr bwMode="auto">
          <a:xfrm>
            <a:off x="3249613" y="5232400"/>
            <a:ext cx="450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he-IL" b="1">
                <a:solidFill>
                  <a:srgbClr val="006600"/>
                </a:solidFill>
              </a:rPr>
              <a:t>O</a:t>
            </a:r>
            <a:endParaRPr lang="en-US" altLang="he-IL"/>
          </a:p>
        </p:txBody>
      </p:sp>
      <p:sp>
        <p:nvSpPr>
          <p:cNvPr id="120861" name="Text Box 30"/>
          <p:cNvSpPr txBox="1">
            <a:spLocks noChangeArrowheads="1"/>
          </p:cNvSpPr>
          <p:nvPr/>
        </p:nvSpPr>
        <p:spPr bwMode="auto">
          <a:xfrm>
            <a:off x="1808163" y="5562600"/>
            <a:ext cx="712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pPr algn="r" rtl="1"/>
            <a:r>
              <a:rPr lang="en-US" altLang="he-IL" b="1">
                <a:solidFill>
                  <a:srgbClr val="006600"/>
                </a:solidFill>
              </a:rPr>
              <a:t>o</a:t>
            </a:r>
            <a:r>
              <a:rPr lang="en-US" altLang="he-IL" b="1" baseline="-25000">
                <a:solidFill>
                  <a:srgbClr val="006600"/>
                </a:solidFill>
              </a:rPr>
              <a:t>y</a:t>
            </a:r>
            <a:endParaRPr lang="en-US" altLang="he-IL"/>
          </a:p>
        </p:txBody>
      </p:sp>
      <p:graphicFrame>
        <p:nvGraphicFramePr>
          <p:cNvPr id="30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275060"/>
              </p:ext>
            </p:extLst>
          </p:nvPr>
        </p:nvGraphicFramePr>
        <p:xfrm>
          <a:off x="6239436" y="2652374"/>
          <a:ext cx="2832846" cy="169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4" name="משוואה" r:id="rId7" imgW="1511280" imgH="914400" progId="Equation.3">
                  <p:embed/>
                </p:oleObj>
              </mc:Choice>
              <mc:Fallback>
                <p:oleObj name="משוואה" r:id="rId7" imgW="15112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9436" y="2652374"/>
                        <a:ext cx="2832846" cy="169465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50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307A7C-4006-47AD-A30C-57D8F7F877DE}" type="slidenum">
              <a:rPr lang="he-IL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3482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Rectification</a:t>
            </a:r>
            <a:endParaRPr lang="en-GB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885950"/>
                <a:ext cx="8480425" cy="4171950"/>
              </a:xfrm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B  </a:t>
                </a:r>
                <a:r>
                  <a:rPr lang="en-US" dirty="0" smtClean="0"/>
                  <a:t>be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3</a:t>
                </a:r>
                <a:r>
                  <a:rPr lang="en-US" i="1" dirty="0" smtClean="0">
                    <a:solidFill>
                      <a:srgbClr val="008000"/>
                    </a:solidFill>
                    <a:sym typeface="Symbol" pitchFamily="18" charset="2"/>
                  </a:rPr>
                  <a:t>3</a:t>
                </a:r>
                <a:r>
                  <a:rPr lang="en-US" dirty="0" smtClean="0">
                    <a:sym typeface="Symbol" pitchFamily="18" charset="2"/>
                  </a:rPr>
                  <a:t> non singular matrices.</a:t>
                </a:r>
              </a:p>
              <a:p>
                <a:r>
                  <a:rPr lang="en-US" dirty="0" smtClean="0"/>
                  <a:t>Transform the left image by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US" i="1" dirty="0" smtClean="0">
                        <a:solidFill>
                          <a:srgbClr val="008000"/>
                        </a:solidFill>
                        <a:latin typeface="Cambria Math"/>
                      </a:rPr>
                      <m:t>’</m:t>
                    </m:r>
                    <m:r>
                      <a:rPr lang="en-US" i="1" baseline="-25000" dirty="0" err="1" smtClean="0">
                        <a:solidFill>
                          <a:srgbClr val="008000"/>
                        </a:solidFill>
                        <a:latin typeface="Cambria Math"/>
                      </a:rPr>
                      <m:t>𝐿</m:t>
                    </m:r>
                    <m:r>
                      <a:rPr lang="en-US" i="1" dirty="0" smtClean="0">
                        <a:solidFill>
                          <a:srgbClr val="008000"/>
                        </a:solidFill>
                        <a:latin typeface="Cambria Math"/>
                      </a:rPr>
                      <m:t>=</m:t>
                    </m:r>
                    <m:r>
                      <a:rPr lang="en-US" i="1" dirty="0" err="1" smtClean="0">
                        <a:solidFill>
                          <a:srgbClr val="008000"/>
                        </a:solidFill>
                        <a:latin typeface="Cambria Math"/>
                      </a:rPr>
                      <m:t>𝐴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i="1" baseline="-25000" dirty="0" err="1" smtClean="0">
                    <a:solidFill>
                      <a:srgbClr val="008000"/>
                    </a:solidFill>
                  </a:rPr>
                  <a:t>L</a:t>
                </a:r>
                <a:endParaRPr lang="en-US" i="1" dirty="0" smtClean="0">
                  <a:solidFill>
                    <a:srgbClr val="008000"/>
                  </a:solidFill>
                </a:endParaRPr>
              </a:p>
              <a:p>
                <a:r>
                  <a:rPr lang="en-US" dirty="0" smtClean="0"/>
                  <a:t>Transform the right image by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b="0" i="1" dirty="0" smtClean="0">
                            <a:solidFill>
                              <a:srgbClr val="008000"/>
                            </a:solidFill>
                            <a:latin typeface="Cambria Math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i="1" baseline="-25000" dirty="0" err="1" smtClean="0">
                    <a:solidFill>
                      <a:srgbClr val="008000"/>
                    </a:solidFill>
                  </a:rPr>
                  <a:t>R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=</a:t>
                </a:r>
                <a:r>
                  <a:rPr lang="en-US" i="1" dirty="0" err="1" smtClean="0">
                    <a:solidFill>
                      <a:srgbClr val="008000"/>
                    </a:solidFill>
                  </a:rPr>
                  <a:t>B</a:t>
                </a:r>
                <a:r>
                  <a:rPr lang="en-US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8000"/>
                            </a:solidFill>
                            <a:latin typeface="Cambria Math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i="1" baseline="-25000" dirty="0" err="1" smtClean="0">
                    <a:solidFill>
                      <a:srgbClr val="008000"/>
                    </a:solidFill>
                  </a:rPr>
                  <a:t>R</a:t>
                </a:r>
                <a:endParaRPr lang="en-US" i="1" baseline="-25000" dirty="0" smtClean="0">
                  <a:solidFill>
                    <a:srgbClr val="008000"/>
                  </a:solidFill>
                </a:endParaRPr>
              </a:p>
              <a:p>
                <a:endParaRPr lang="en-US" i="1" baseline="-25000" dirty="0" smtClean="0">
                  <a:solidFill>
                    <a:srgbClr val="008000"/>
                  </a:solidFill>
                </a:endParaRPr>
              </a:p>
              <a:p>
                <a:r>
                  <a:rPr lang="en-US" i="1" baseline="-25000" dirty="0" smtClean="0">
                    <a:solidFill>
                      <a:srgbClr val="008000"/>
                    </a:solidFill>
                  </a:rPr>
                  <a:t>  </a:t>
                </a:r>
              </a:p>
              <a:p>
                <a:r>
                  <a:rPr lang="en-US" dirty="0" smtClean="0"/>
                  <a:t>Choose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A</a:t>
                </a:r>
                <a:r>
                  <a:rPr lang="en-US" dirty="0" smtClean="0"/>
                  <a:t> and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B  </a:t>
                </a:r>
                <a:r>
                  <a:rPr lang="en-US" dirty="0" smtClean="0"/>
                  <a:t>such that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F’=A</a:t>
                </a:r>
                <a:r>
                  <a:rPr lang="en-US" i="1" baseline="30000" dirty="0" smtClean="0">
                    <a:solidFill>
                      <a:srgbClr val="008000"/>
                    </a:solidFill>
                  </a:rPr>
                  <a:t>-T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FB</a:t>
                </a:r>
                <a:r>
                  <a:rPr lang="en-US" i="1" baseline="30000" dirty="0" smtClean="0">
                    <a:solidFill>
                      <a:srgbClr val="008000"/>
                    </a:solidFill>
                  </a:rPr>
                  <a:t>-1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/>
                  <a:t>is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/>
                  <a:t>a pure translation:</a:t>
                </a:r>
              </a:p>
              <a:p>
                <a:endParaRPr lang="en-US" dirty="0" smtClean="0"/>
              </a:p>
              <a:p>
                <a:endParaRPr lang="en-GB" dirty="0" smtClean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48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885950"/>
                <a:ext cx="8480425" cy="4171950"/>
              </a:xfrm>
              <a:blipFill rotWithShape="1">
                <a:blip r:embed="rId4"/>
                <a:stretch>
                  <a:fillRect l="-1582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4465638" y="5041900"/>
          <a:ext cx="15525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76" name="Equation" r:id="rId5" imgW="1206360" imgH="711000" progId="Equation.3">
                  <p:embed/>
                </p:oleObj>
              </mc:Choice>
              <mc:Fallback>
                <p:oleObj name="Equation" r:id="rId5" imgW="120636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5041900"/>
                        <a:ext cx="1552575" cy="914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5"/>
          <p:cNvGraphicFramePr>
            <a:graphicFrameLocks noChangeAspect="1"/>
          </p:cNvGraphicFramePr>
          <p:nvPr/>
        </p:nvGraphicFramePr>
        <p:xfrm>
          <a:off x="1144588" y="3773488"/>
          <a:ext cx="57594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77" name="Equation" r:id="rId7" imgW="2895480" imgH="266400" progId="Equation.3">
                  <p:embed/>
                </p:oleObj>
              </mc:Choice>
              <mc:Fallback>
                <p:oleObj name="Equation" r:id="rId7" imgW="289548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3773488"/>
                        <a:ext cx="5759450" cy="5302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-Point Star 7"/>
          <p:cNvSpPr/>
          <p:nvPr/>
        </p:nvSpPr>
        <p:spPr bwMode="auto">
          <a:xfrm>
            <a:off x="8334703" y="231228"/>
            <a:ext cx="357352" cy="32582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B2C3E9-A00D-4EF7-8A44-54CB23A44C5A}" type="slidenum">
              <a:rPr lang="he-IL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6861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6426200" cy="2978150"/>
          </a:xfrm>
          <a:noFill/>
        </p:spPr>
        <p:txBody>
          <a:bodyPr/>
          <a:lstStyle/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None/>
            </a:pPr>
            <a:endParaRPr lang="en-US" altLang="he-IL" sz="2800" smtClean="0"/>
          </a:p>
        </p:txBody>
      </p:sp>
      <p:pic>
        <p:nvPicPr>
          <p:cNvPr id="68613" name="Picture 3" descr="epi-polar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5038" y="1230313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4" descr="epi-pol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8188" y="1247775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Picture 5" descr="epi-polar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7100" y="3851275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6" name="Picture 6" descr="epi-polar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48188" y="3878263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7" name="Text Box 7"/>
          <p:cNvSpPr txBox="1">
            <a:spLocks noChangeArrowheads="1"/>
          </p:cNvSpPr>
          <p:nvPr/>
        </p:nvSpPr>
        <p:spPr bwMode="auto">
          <a:xfrm>
            <a:off x="1838325" y="6400800"/>
            <a:ext cx="4038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66CCFF"/>
                </a:solidFill>
                <a:latin typeface="Times New Roman (Hebrew)" pitchFamily="18" charset="0"/>
              </a:rPr>
              <a:t>Taken from: </a:t>
            </a:r>
            <a:r>
              <a:rPr lang="en-US" altLang="he-IL" sz="2000">
                <a:solidFill>
                  <a:srgbClr val="66CCFF"/>
                </a:solidFill>
                <a:latin typeface="Times New Roman (Hebrew)" pitchFamily="18" charset="0"/>
              </a:rPr>
              <a:t>SYNTIM-INRIA.</a:t>
            </a:r>
            <a:endParaRPr lang="en-US" altLang="en-US" sz="2000">
              <a:solidFill>
                <a:srgbClr val="66CCFF"/>
              </a:solidFill>
              <a:latin typeface="Times New Roman (Hebrew)" pitchFamily="18" charset="0"/>
            </a:endParaRPr>
          </a:p>
        </p:txBody>
      </p:sp>
      <p:sp>
        <p:nvSpPr>
          <p:cNvPr id="68618" name="Line 8"/>
          <p:cNvSpPr>
            <a:spLocks noChangeShapeType="1"/>
          </p:cNvSpPr>
          <p:nvPr/>
        </p:nvSpPr>
        <p:spPr bwMode="auto">
          <a:xfrm flipV="1">
            <a:off x="4548188" y="1565275"/>
            <a:ext cx="3352800" cy="53975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9"/>
          <p:cNvSpPr>
            <a:spLocks noChangeShapeType="1"/>
          </p:cNvSpPr>
          <p:nvPr/>
        </p:nvSpPr>
        <p:spPr bwMode="auto">
          <a:xfrm>
            <a:off x="4548188" y="2390775"/>
            <a:ext cx="3352800" cy="1588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10"/>
          <p:cNvSpPr>
            <a:spLocks noChangeShapeType="1"/>
          </p:cNvSpPr>
          <p:nvPr/>
        </p:nvSpPr>
        <p:spPr bwMode="auto">
          <a:xfrm>
            <a:off x="4548188" y="2847975"/>
            <a:ext cx="3352800" cy="109538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11"/>
          <p:cNvSpPr>
            <a:spLocks noChangeShapeType="1"/>
          </p:cNvSpPr>
          <p:nvPr/>
        </p:nvSpPr>
        <p:spPr bwMode="auto">
          <a:xfrm>
            <a:off x="4548188" y="4259263"/>
            <a:ext cx="3352800" cy="1587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2" name="Line 12"/>
          <p:cNvSpPr>
            <a:spLocks noChangeShapeType="1"/>
          </p:cNvSpPr>
          <p:nvPr/>
        </p:nvSpPr>
        <p:spPr bwMode="auto">
          <a:xfrm>
            <a:off x="4548188" y="5021263"/>
            <a:ext cx="3352800" cy="1587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Line 13"/>
          <p:cNvSpPr>
            <a:spLocks noChangeShapeType="1"/>
          </p:cNvSpPr>
          <p:nvPr/>
        </p:nvSpPr>
        <p:spPr bwMode="auto">
          <a:xfrm>
            <a:off x="4548188" y="5630863"/>
            <a:ext cx="3352800" cy="1587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Text Box 14"/>
          <p:cNvSpPr txBox="1">
            <a:spLocks noChangeArrowheads="1"/>
          </p:cNvSpPr>
          <p:nvPr/>
        </p:nvSpPr>
        <p:spPr bwMode="auto">
          <a:xfrm>
            <a:off x="952500" y="411163"/>
            <a:ext cx="7323138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800" b="1">
                <a:solidFill>
                  <a:srgbClr val="990099"/>
                </a:solidFill>
                <a:latin typeface="Times New Roman (Hebrew)" pitchFamily="18" charset="0"/>
              </a:rPr>
              <a:t>Rectification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More on  Correspondence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72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1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6FB6C19-F273-4984-9D4F-5FFD3C05DA19}" type="slidenum">
              <a:rPr lang="he-IL" altLang="en-US" smtClean="0"/>
              <a:pPr/>
              <a:t>73</a:t>
            </a:fld>
            <a:endParaRPr lang="en-US" altLang="en-US" smtClean="0"/>
          </a:p>
        </p:txBody>
      </p:sp>
      <p:sp>
        <p:nvSpPr>
          <p:cNvPr id="6963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Correspondence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 of patches</a:t>
            </a:r>
          </a:p>
          <a:p>
            <a:r>
              <a:rPr lang="en-US" dirty="0" smtClean="0"/>
              <a:t>Geometric constraints:</a:t>
            </a:r>
          </a:p>
          <a:p>
            <a:pPr lvl="1"/>
            <a:r>
              <a:rPr lang="en-US" dirty="0" smtClean="0"/>
              <a:t>Epipolar geometry</a:t>
            </a:r>
          </a:p>
          <a:p>
            <a:r>
              <a:rPr lang="en-US" dirty="0" smtClean="0"/>
              <a:t>Global constraints:</a:t>
            </a:r>
          </a:p>
          <a:p>
            <a:pPr lvl="1"/>
            <a:r>
              <a:rPr lang="en-US" dirty="0" smtClean="0"/>
              <a:t>Shape smoothness</a:t>
            </a:r>
          </a:p>
          <a:p>
            <a:pPr lvl="1"/>
            <a:r>
              <a:rPr lang="en-US" dirty="0" smtClean="0"/>
              <a:t>Order preserving</a:t>
            </a:r>
          </a:p>
          <a:p>
            <a:pPr lvl="1"/>
            <a:r>
              <a:rPr lang="en-US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133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48E518F-AB0B-4273-8831-5FAD906AEFE2}" type="slidenum">
              <a:rPr lang="he-IL" altLang="en-US" smtClean="0"/>
              <a:pPr/>
              <a:t>74</a:t>
            </a:fld>
            <a:endParaRPr lang="en-US" altLang="en-US" smtClean="0"/>
          </a:p>
        </p:txBody>
      </p:sp>
      <p:sp>
        <p:nvSpPr>
          <p:cNvPr id="706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742950"/>
            <a:ext cx="7772400" cy="1143000"/>
          </a:xfrm>
        </p:spPr>
        <p:txBody>
          <a:bodyPr/>
          <a:lstStyle/>
          <a:p>
            <a:r>
              <a:rPr lang="en-US" altLang="he-IL" smtClean="0"/>
              <a:t>Points Attribute</a:t>
            </a:r>
            <a:br>
              <a:rPr lang="en-US" altLang="he-IL" smtClean="0"/>
            </a:br>
            <a:r>
              <a:rPr lang="en-US" altLang="he-IL" smtClean="0"/>
              <a:t>Constraints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A pair of corresponding points must have the same physical origin</a:t>
            </a:r>
          </a:p>
          <a:p>
            <a:pPr lvl="1"/>
            <a:r>
              <a:rPr lang="en-US" altLang="he-IL" smtClean="0"/>
              <a:t>Both are located on an edge due to a surface discontinuity, a shadow border, an occluding boundary, etc.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4572000"/>
            <a:ext cx="4267200" cy="1828800"/>
            <a:chOff x="528" y="1104"/>
            <a:chExt cx="4512" cy="2160"/>
          </a:xfrm>
        </p:grpSpPr>
        <p:pic>
          <p:nvPicPr>
            <p:cNvPr id="70663" name="Picture 5" descr="domem-lef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104"/>
              <a:ext cx="2160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4" name="Picture 6" descr="domem-righ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80" y="1104"/>
              <a:ext cx="2160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5AB6944-1B55-4723-8878-E3D7DC79311B}" type="slidenum">
              <a:rPr lang="he-IL" altLang="en-US" smtClean="0"/>
              <a:pPr/>
              <a:t>75</a:t>
            </a:fld>
            <a:endParaRPr lang="en-US" altLang="en-US" smtClean="0"/>
          </a:p>
        </p:txBody>
      </p:sp>
      <p:sp>
        <p:nvSpPr>
          <p:cNvPr id="7168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Occlusion</a:t>
            </a:r>
            <a:endParaRPr lang="en-US" altLang="he-IL" smtClean="0"/>
          </a:p>
        </p:txBody>
      </p:sp>
      <p:sp>
        <p:nvSpPr>
          <p:cNvPr id="71685" name="Line 3"/>
          <p:cNvSpPr>
            <a:spLocks noChangeShapeType="1"/>
          </p:cNvSpPr>
          <p:nvPr/>
        </p:nvSpPr>
        <p:spPr bwMode="auto">
          <a:xfrm>
            <a:off x="2209800" y="2667000"/>
            <a:ext cx="388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Rectangle 4"/>
          <p:cNvSpPr>
            <a:spLocks noChangeArrowheads="1"/>
          </p:cNvSpPr>
          <p:nvPr/>
        </p:nvSpPr>
        <p:spPr bwMode="auto">
          <a:xfrm>
            <a:off x="3581400" y="2667000"/>
            <a:ext cx="914400" cy="457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687" name="Line 5"/>
          <p:cNvSpPr>
            <a:spLocks noChangeShapeType="1"/>
          </p:cNvSpPr>
          <p:nvPr/>
        </p:nvSpPr>
        <p:spPr bwMode="auto">
          <a:xfrm flipV="1">
            <a:off x="2057400" y="2667000"/>
            <a:ext cx="3124200" cy="2133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Line 6"/>
          <p:cNvSpPr>
            <a:spLocks noChangeShapeType="1"/>
          </p:cNvSpPr>
          <p:nvPr/>
        </p:nvSpPr>
        <p:spPr bwMode="auto">
          <a:xfrm flipH="1">
            <a:off x="2057400" y="2667000"/>
            <a:ext cx="1524000" cy="2133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Line 7"/>
          <p:cNvSpPr>
            <a:spLocks noChangeShapeType="1"/>
          </p:cNvSpPr>
          <p:nvPr/>
        </p:nvSpPr>
        <p:spPr bwMode="auto">
          <a:xfrm>
            <a:off x="2971800" y="2667000"/>
            <a:ext cx="2971800" cy="2286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Line 8"/>
          <p:cNvSpPr>
            <a:spLocks noChangeShapeType="1"/>
          </p:cNvSpPr>
          <p:nvPr/>
        </p:nvSpPr>
        <p:spPr bwMode="auto">
          <a:xfrm>
            <a:off x="4495800" y="2667000"/>
            <a:ext cx="1447800" cy="2286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Line 9"/>
          <p:cNvSpPr>
            <a:spLocks noChangeShapeType="1"/>
          </p:cNvSpPr>
          <p:nvPr/>
        </p:nvSpPr>
        <p:spPr bwMode="auto">
          <a:xfrm flipH="1">
            <a:off x="5105400" y="4267200"/>
            <a:ext cx="9144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Text Box 10"/>
          <p:cNvSpPr txBox="1">
            <a:spLocks noChangeArrowheads="1"/>
          </p:cNvSpPr>
          <p:nvPr/>
        </p:nvSpPr>
        <p:spPr bwMode="auto">
          <a:xfrm>
            <a:off x="1676400" y="4572000"/>
            <a:ext cx="5095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 b="1"/>
              <a:t>+</a:t>
            </a:r>
            <a:endParaRPr lang="en-US" altLang="en-US"/>
          </a:p>
        </p:txBody>
      </p:sp>
      <p:sp>
        <p:nvSpPr>
          <p:cNvPr id="71693" name="Text Box 11"/>
          <p:cNvSpPr txBox="1">
            <a:spLocks noChangeArrowheads="1"/>
          </p:cNvSpPr>
          <p:nvPr/>
        </p:nvSpPr>
        <p:spPr bwMode="auto">
          <a:xfrm>
            <a:off x="5638800" y="4724400"/>
            <a:ext cx="5095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 b="1"/>
              <a:t>+</a:t>
            </a:r>
            <a:endParaRPr lang="en-US" altLang="en-US"/>
          </a:p>
        </p:txBody>
      </p:sp>
      <p:sp>
        <p:nvSpPr>
          <p:cNvPr id="71694" name="Line 12"/>
          <p:cNvSpPr>
            <a:spLocks noChangeShapeType="1"/>
          </p:cNvSpPr>
          <p:nvPr/>
        </p:nvSpPr>
        <p:spPr bwMode="auto">
          <a:xfrm>
            <a:off x="4495800" y="2667000"/>
            <a:ext cx="685800" cy="0"/>
          </a:xfrm>
          <a:prstGeom prst="line">
            <a:avLst/>
          </a:prstGeom>
          <a:noFill/>
          <a:ln w="38100" cap="sq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3"/>
          <p:cNvSpPr>
            <a:spLocks noChangeShapeType="1"/>
          </p:cNvSpPr>
          <p:nvPr/>
        </p:nvSpPr>
        <p:spPr bwMode="auto">
          <a:xfrm flipH="1">
            <a:off x="2971800" y="2667000"/>
            <a:ext cx="609600" cy="0"/>
          </a:xfrm>
          <a:prstGeom prst="line">
            <a:avLst/>
          </a:prstGeom>
          <a:noFill/>
          <a:ln w="28575" cap="sq">
            <a:solidFill>
              <a:srgbClr val="CC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Text Box 14"/>
          <p:cNvSpPr txBox="1">
            <a:spLocks noChangeArrowheads="1"/>
          </p:cNvSpPr>
          <p:nvPr/>
        </p:nvSpPr>
        <p:spPr bwMode="auto">
          <a:xfrm>
            <a:off x="4800600" y="1905000"/>
            <a:ext cx="1531938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800">
                <a:solidFill>
                  <a:srgbClr val="00CC00"/>
                </a:solidFill>
              </a:rPr>
              <a:t>Occluded in </a:t>
            </a:r>
          </a:p>
          <a:p>
            <a:pPr rtl="1"/>
            <a:r>
              <a:rPr lang="en-US" altLang="he-IL" sz="1800">
                <a:solidFill>
                  <a:srgbClr val="00CC00"/>
                </a:solidFill>
              </a:rPr>
              <a:t>Left Image</a:t>
            </a:r>
            <a:endParaRPr lang="en-US" altLang="he-IL"/>
          </a:p>
        </p:txBody>
      </p:sp>
      <p:sp>
        <p:nvSpPr>
          <p:cNvPr id="71697" name="Text Box 15"/>
          <p:cNvSpPr txBox="1">
            <a:spLocks noChangeArrowheads="1"/>
          </p:cNvSpPr>
          <p:nvPr/>
        </p:nvSpPr>
        <p:spPr bwMode="auto">
          <a:xfrm>
            <a:off x="1981200" y="1905000"/>
            <a:ext cx="15779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800">
                <a:solidFill>
                  <a:srgbClr val="CC66FF"/>
                </a:solidFill>
              </a:rPr>
              <a:t>Occluded in</a:t>
            </a:r>
            <a:r>
              <a:rPr lang="en-US" altLang="he-IL" sz="1800">
                <a:solidFill>
                  <a:srgbClr val="00CC00"/>
                </a:solidFill>
              </a:rPr>
              <a:t> </a:t>
            </a:r>
          </a:p>
          <a:p>
            <a:pPr rtl="1"/>
            <a:r>
              <a:rPr lang="en-US" altLang="he-IL" sz="1800">
                <a:solidFill>
                  <a:srgbClr val="CC66FF"/>
                </a:solidFill>
              </a:rPr>
              <a:t>Right Image</a:t>
            </a:r>
            <a:endParaRPr lang="en-US" altLang="he-IL"/>
          </a:p>
        </p:txBody>
      </p:sp>
      <p:sp>
        <p:nvSpPr>
          <p:cNvPr id="71698" name="Text Box 16"/>
          <p:cNvSpPr txBox="1">
            <a:spLocks noChangeArrowheads="1"/>
          </p:cNvSpPr>
          <p:nvPr/>
        </p:nvSpPr>
        <p:spPr bwMode="auto">
          <a:xfrm>
            <a:off x="1066800" y="3886200"/>
            <a:ext cx="860425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 sz="1800"/>
              <a:t>Right</a:t>
            </a:r>
            <a:endParaRPr lang="en-US" altLang="he-IL"/>
          </a:p>
        </p:txBody>
      </p:sp>
      <p:sp>
        <p:nvSpPr>
          <p:cNvPr id="71699" name="Text Box 17"/>
          <p:cNvSpPr txBox="1">
            <a:spLocks noChangeArrowheads="1"/>
          </p:cNvSpPr>
          <p:nvPr/>
        </p:nvSpPr>
        <p:spPr bwMode="auto">
          <a:xfrm>
            <a:off x="6324600" y="3886200"/>
            <a:ext cx="682625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he-IL" sz="1800"/>
              <a:t>Left</a:t>
            </a:r>
          </a:p>
        </p:txBody>
      </p:sp>
      <p:sp>
        <p:nvSpPr>
          <p:cNvPr id="71700" name="Line 18"/>
          <p:cNvSpPr>
            <a:spLocks noChangeShapeType="1"/>
          </p:cNvSpPr>
          <p:nvPr/>
        </p:nvSpPr>
        <p:spPr bwMode="auto">
          <a:xfrm>
            <a:off x="2514600" y="4495800"/>
            <a:ext cx="3810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19"/>
          <p:cNvSpPr>
            <a:spLocks noChangeShapeType="1"/>
          </p:cNvSpPr>
          <p:nvPr/>
        </p:nvSpPr>
        <p:spPr bwMode="auto">
          <a:xfrm>
            <a:off x="2362200" y="4343400"/>
            <a:ext cx="152400" cy="152400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Line 20"/>
          <p:cNvSpPr>
            <a:spLocks noChangeShapeType="1"/>
          </p:cNvSpPr>
          <p:nvPr/>
        </p:nvSpPr>
        <p:spPr bwMode="auto">
          <a:xfrm flipH="1" flipV="1">
            <a:off x="2209800" y="4191000"/>
            <a:ext cx="152400" cy="152400"/>
          </a:xfrm>
          <a:prstGeom prst="line">
            <a:avLst/>
          </a:prstGeom>
          <a:noFill/>
          <a:ln w="28575" cap="sq">
            <a:solidFill>
              <a:srgbClr val="CC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1"/>
          <p:cNvSpPr>
            <a:spLocks noChangeShapeType="1"/>
          </p:cNvSpPr>
          <p:nvPr/>
        </p:nvSpPr>
        <p:spPr bwMode="auto">
          <a:xfrm>
            <a:off x="1828800" y="3810000"/>
            <a:ext cx="3810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4" name="Text Box 22"/>
          <p:cNvSpPr txBox="1">
            <a:spLocks noChangeArrowheads="1"/>
          </p:cNvSpPr>
          <p:nvPr/>
        </p:nvSpPr>
        <p:spPr bwMode="auto">
          <a:xfrm>
            <a:off x="5334000" y="5257800"/>
            <a:ext cx="14128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Center of </a:t>
            </a:r>
          </a:p>
          <a:p>
            <a:pPr rtl="1"/>
            <a:r>
              <a:rPr lang="en-US" altLang="he-IL" sz="2000" b="1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 projection</a:t>
            </a:r>
            <a:endParaRPr lang="en-US" altLang="he-IL" sz="1800"/>
          </a:p>
        </p:txBody>
      </p:sp>
      <p:sp>
        <p:nvSpPr>
          <p:cNvPr id="71705" name="Text Box 23"/>
          <p:cNvSpPr txBox="1">
            <a:spLocks noChangeArrowheads="1"/>
          </p:cNvSpPr>
          <p:nvPr/>
        </p:nvSpPr>
        <p:spPr bwMode="auto">
          <a:xfrm>
            <a:off x="762000" y="5029200"/>
            <a:ext cx="14128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Center of </a:t>
            </a:r>
          </a:p>
          <a:p>
            <a:pPr rtl="1"/>
            <a:r>
              <a:rPr lang="en-US" altLang="he-IL" sz="2000" b="1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 projection</a:t>
            </a:r>
            <a:endParaRPr lang="en-US" altLang="he-IL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A0DBD28-3866-40D1-91A2-BA9AC0844D42}" type="slidenum">
              <a:rPr lang="he-IL" altLang="en-US" smtClean="0"/>
              <a:pPr/>
              <a:t>76</a:t>
            </a:fld>
            <a:endParaRPr lang="en-US" altLang="en-US" smtClean="0"/>
          </a:p>
        </p:txBody>
      </p:sp>
      <p:sp>
        <p:nvSpPr>
          <p:cNvPr id="7270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Uniqueness Constraint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Each pixel can correspond to at most one pixel in the other image	</a:t>
            </a:r>
          </a:p>
          <a:p>
            <a:pPr lvl="1"/>
            <a:r>
              <a:rPr lang="en-US" altLang="he-IL" dirty="0" smtClean="0"/>
              <a:t>No transparency</a:t>
            </a:r>
          </a:p>
          <a:p>
            <a:pPr lvl="1"/>
            <a:r>
              <a:rPr lang="en-US" altLang="he-IL" dirty="0" smtClean="0"/>
              <a:t>No two or more points</a:t>
            </a:r>
          </a:p>
          <a:p>
            <a:pPr lvl="1">
              <a:buFont typeface="Wingdings" pitchFamily="2" charset="2"/>
              <a:buNone/>
            </a:pPr>
            <a:r>
              <a:rPr lang="en-US" altLang="he-IL" dirty="0" smtClean="0"/>
              <a:t>	 project to the same point</a:t>
            </a:r>
          </a:p>
        </p:txBody>
      </p:sp>
      <p:sp>
        <p:nvSpPr>
          <p:cNvPr id="72710" name="Freeform 4"/>
          <p:cNvSpPr>
            <a:spLocks/>
          </p:cNvSpPr>
          <p:nvPr/>
        </p:nvSpPr>
        <p:spPr bwMode="auto">
          <a:xfrm>
            <a:off x="6324600" y="3581400"/>
            <a:ext cx="917575" cy="1131888"/>
          </a:xfrm>
          <a:custGeom>
            <a:avLst/>
            <a:gdLst>
              <a:gd name="T0" fmla="*/ 2147483647 w 578"/>
              <a:gd name="T1" fmla="*/ 2147483647 h 713"/>
              <a:gd name="T2" fmla="*/ 2147483647 w 578"/>
              <a:gd name="T3" fmla="*/ 2147483647 h 713"/>
              <a:gd name="T4" fmla="*/ 2147483647 w 578"/>
              <a:gd name="T5" fmla="*/ 2147483647 h 713"/>
              <a:gd name="T6" fmla="*/ 2147483647 w 578"/>
              <a:gd name="T7" fmla="*/ 2147483647 h 713"/>
              <a:gd name="T8" fmla="*/ 2147483647 w 578"/>
              <a:gd name="T9" fmla="*/ 2147483647 h 713"/>
              <a:gd name="T10" fmla="*/ 2147483647 w 578"/>
              <a:gd name="T11" fmla="*/ 2147483647 h 713"/>
              <a:gd name="T12" fmla="*/ 2147483647 w 578"/>
              <a:gd name="T13" fmla="*/ 2147483647 h 713"/>
              <a:gd name="T14" fmla="*/ 2147483647 w 578"/>
              <a:gd name="T15" fmla="*/ 2147483647 h 713"/>
              <a:gd name="T16" fmla="*/ 2147483647 w 578"/>
              <a:gd name="T17" fmla="*/ 2147483647 h 713"/>
              <a:gd name="T18" fmla="*/ 2147483647 w 578"/>
              <a:gd name="T19" fmla="*/ 2147483647 h 713"/>
              <a:gd name="T20" fmla="*/ 2147483647 w 578"/>
              <a:gd name="T21" fmla="*/ 2147483647 h 713"/>
              <a:gd name="T22" fmla="*/ 0 w 578"/>
              <a:gd name="T23" fmla="*/ 2147483647 h 713"/>
              <a:gd name="T24" fmla="*/ 2147483647 w 578"/>
              <a:gd name="T25" fmla="*/ 2147483647 h 713"/>
              <a:gd name="T26" fmla="*/ 2147483647 w 578"/>
              <a:gd name="T27" fmla="*/ 2147483647 h 713"/>
              <a:gd name="T28" fmla="*/ 2147483647 w 578"/>
              <a:gd name="T29" fmla="*/ 2147483647 h 713"/>
              <a:gd name="T30" fmla="*/ 2147483647 w 578"/>
              <a:gd name="T31" fmla="*/ 2147483647 h 713"/>
              <a:gd name="T32" fmla="*/ 2147483647 w 578"/>
              <a:gd name="T33" fmla="*/ 2147483647 h 713"/>
              <a:gd name="T34" fmla="*/ 2147483647 w 578"/>
              <a:gd name="T35" fmla="*/ 2147483647 h 713"/>
              <a:gd name="T36" fmla="*/ 2147483647 w 578"/>
              <a:gd name="T37" fmla="*/ 2147483647 h 713"/>
              <a:gd name="T38" fmla="*/ 2147483647 w 578"/>
              <a:gd name="T39" fmla="*/ 2147483647 h 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78"/>
              <a:gd name="T61" fmla="*/ 0 h 713"/>
              <a:gd name="T62" fmla="*/ 578 w 578"/>
              <a:gd name="T63" fmla="*/ 713 h 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78" h="713">
                <a:moveTo>
                  <a:pt x="365" y="332"/>
                </a:moveTo>
                <a:cubicBezTo>
                  <a:pt x="409" y="326"/>
                  <a:pt x="453" y="322"/>
                  <a:pt x="496" y="312"/>
                </a:cubicBezTo>
                <a:cubicBezTo>
                  <a:pt x="505" y="298"/>
                  <a:pt x="515" y="284"/>
                  <a:pt x="524" y="270"/>
                </a:cubicBezTo>
                <a:cubicBezTo>
                  <a:pt x="578" y="188"/>
                  <a:pt x="562" y="97"/>
                  <a:pt x="496" y="63"/>
                </a:cubicBezTo>
                <a:cubicBezTo>
                  <a:pt x="490" y="60"/>
                  <a:pt x="483" y="59"/>
                  <a:pt x="476" y="56"/>
                </a:cubicBezTo>
                <a:cubicBezTo>
                  <a:pt x="444" y="43"/>
                  <a:pt x="412" y="32"/>
                  <a:pt x="379" y="22"/>
                </a:cubicBezTo>
                <a:cubicBezTo>
                  <a:pt x="308" y="0"/>
                  <a:pt x="367" y="14"/>
                  <a:pt x="303" y="1"/>
                </a:cubicBezTo>
                <a:cubicBezTo>
                  <a:pt x="255" y="3"/>
                  <a:pt x="206" y="2"/>
                  <a:pt x="158" y="8"/>
                </a:cubicBezTo>
                <a:cubicBezTo>
                  <a:pt x="139" y="10"/>
                  <a:pt x="111" y="57"/>
                  <a:pt x="103" y="70"/>
                </a:cubicBezTo>
                <a:cubicBezTo>
                  <a:pt x="78" y="110"/>
                  <a:pt x="55" y="152"/>
                  <a:pt x="34" y="194"/>
                </a:cubicBezTo>
                <a:cubicBezTo>
                  <a:pt x="21" y="220"/>
                  <a:pt x="20" y="250"/>
                  <a:pt x="7" y="277"/>
                </a:cubicBezTo>
                <a:cubicBezTo>
                  <a:pt x="5" y="293"/>
                  <a:pt x="0" y="309"/>
                  <a:pt x="0" y="325"/>
                </a:cubicBezTo>
                <a:cubicBezTo>
                  <a:pt x="2" y="408"/>
                  <a:pt x="8" y="491"/>
                  <a:pt x="14" y="574"/>
                </a:cubicBezTo>
                <a:cubicBezTo>
                  <a:pt x="19" y="646"/>
                  <a:pt x="109" y="678"/>
                  <a:pt x="158" y="712"/>
                </a:cubicBezTo>
                <a:cubicBezTo>
                  <a:pt x="267" y="705"/>
                  <a:pt x="259" y="713"/>
                  <a:pt x="324" y="650"/>
                </a:cubicBezTo>
                <a:cubicBezTo>
                  <a:pt x="333" y="624"/>
                  <a:pt x="345" y="601"/>
                  <a:pt x="351" y="574"/>
                </a:cubicBezTo>
                <a:cubicBezTo>
                  <a:pt x="349" y="542"/>
                  <a:pt x="353" y="508"/>
                  <a:pt x="345" y="477"/>
                </a:cubicBezTo>
                <a:cubicBezTo>
                  <a:pt x="338" y="450"/>
                  <a:pt x="306" y="424"/>
                  <a:pt x="296" y="394"/>
                </a:cubicBezTo>
                <a:cubicBezTo>
                  <a:pt x="298" y="376"/>
                  <a:pt x="292" y="354"/>
                  <a:pt x="303" y="339"/>
                </a:cubicBezTo>
                <a:cubicBezTo>
                  <a:pt x="322" y="312"/>
                  <a:pt x="345" y="325"/>
                  <a:pt x="365" y="332"/>
                </a:cubicBezTo>
                <a:close/>
              </a:path>
            </a:pathLst>
          </a:cu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5"/>
          <p:cNvSpPr>
            <a:spLocks noChangeShapeType="1"/>
          </p:cNvSpPr>
          <p:nvPr/>
        </p:nvSpPr>
        <p:spPr bwMode="auto">
          <a:xfrm>
            <a:off x="5530850" y="5311775"/>
            <a:ext cx="1143000" cy="53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6"/>
          <p:cNvSpPr>
            <a:spLocks noChangeShapeType="1"/>
          </p:cNvSpPr>
          <p:nvPr/>
        </p:nvSpPr>
        <p:spPr bwMode="auto">
          <a:xfrm flipH="1">
            <a:off x="6216650" y="3940175"/>
            <a:ext cx="990600" cy="1752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7"/>
          <p:cNvSpPr>
            <a:spLocks noChangeShapeType="1"/>
          </p:cNvSpPr>
          <p:nvPr/>
        </p:nvSpPr>
        <p:spPr bwMode="auto">
          <a:xfrm flipV="1">
            <a:off x="7131050" y="5540375"/>
            <a:ext cx="1295400" cy="228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Line 8"/>
          <p:cNvSpPr>
            <a:spLocks noChangeShapeType="1"/>
          </p:cNvSpPr>
          <p:nvPr/>
        </p:nvSpPr>
        <p:spPr bwMode="auto">
          <a:xfrm>
            <a:off x="7131050" y="4016375"/>
            <a:ext cx="762000" cy="1676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5" name="Line 9"/>
          <p:cNvSpPr>
            <a:spLocks noChangeShapeType="1"/>
          </p:cNvSpPr>
          <p:nvPr/>
        </p:nvSpPr>
        <p:spPr bwMode="auto">
          <a:xfrm>
            <a:off x="6826250" y="4625975"/>
            <a:ext cx="8382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CDB3E22-18FF-4299-B7AC-736B284533D8}" type="slidenum">
              <a:rPr lang="he-IL" altLang="en-US" smtClean="0"/>
              <a:pPr/>
              <a:t>77</a:t>
            </a:fld>
            <a:endParaRPr lang="en-US" altLang="en-US" smtClean="0"/>
          </a:p>
        </p:txBody>
      </p:sp>
      <p:sp>
        <p:nvSpPr>
          <p:cNvPr id="7373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3732" name="Line 2"/>
          <p:cNvSpPr>
            <a:spLocks noChangeShapeType="1"/>
          </p:cNvSpPr>
          <p:nvPr/>
        </p:nvSpPr>
        <p:spPr bwMode="auto">
          <a:xfrm>
            <a:off x="547952" y="5295900"/>
            <a:ext cx="1819275" cy="10001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3" name="Line 3"/>
          <p:cNvSpPr>
            <a:spLocks noChangeShapeType="1"/>
          </p:cNvSpPr>
          <p:nvPr/>
        </p:nvSpPr>
        <p:spPr bwMode="auto">
          <a:xfrm flipV="1">
            <a:off x="2805377" y="5162550"/>
            <a:ext cx="1485900" cy="134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4" name="Line 4"/>
          <p:cNvSpPr>
            <a:spLocks noChangeShapeType="1"/>
          </p:cNvSpPr>
          <p:nvPr/>
        </p:nvSpPr>
        <p:spPr bwMode="auto">
          <a:xfrm flipV="1">
            <a:off x="481277" y="4705350"/>
            <a:ext cx="1485900" cy="16668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5" name="Line 5"/>
          <p:cNvSpPr>
            <a:spLocks noChangeShapeType="1"/>
          </p:cNvSpPr>
          <p:nvPr/>
        </p:nvSpPr>
        <p:spPr bwMode="auto">
          <a:xfrm flipV="1">
            <a:off x="481277" y="5372100"/>
            <a:ext cx="1543050" cy="10096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6" name="Line 6"/>
          <p:cNvSpPr>
            <a:spLocks noChangeShapeType="1"/>
          </p:cNvSpPr>
          <p:nvPr/>
        </p:nvSpPr>
        <p:spPr bwMode="auto">
          <a:xfrm flipV="1">
            <a:off x="509852" y="5200650"/>
            <a:ext cx="2695575" cy="1171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7" name="Line 7"/>
          <p:cNvSpPr>
            <a:spLocks noChangeShapeType="1"/>
          </p:cNvSpPr>
          <p:nvPr/>
        </p:nvSpPr>
        <p:spPr bwMode="auto">
          <a:xfrm>
            <a:off x="3167327" y="5210175"/>
            <a:ext cx="1219200" cy="9239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8" name="Line 8"/>
          <p:cNvSpPr>
            <a:spLocks noChangeShapeType="1"/>
          </p:cNvSpPr>
          <p:nvPr/>
        </p:nvSpPr>
        <p:spPr bwMode="auto">
          <a:xfrm>
            <a:off x="2005277" y="4791075"/>
            <a:ext cx="2343150" cy="13335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>
            <a:off x="2043377" y="5372100"/>
            <a:ext cx="2352675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4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Ordering Constraints</a:t>
            </a:r>
          </a:p>
        </p:txBody>
      </p:sp>
      <p:sp>
        <p:nvSpPr>
          <p:cNvPr id="73741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Corresponding points of similar depth typically maintain their order on the </a:t>
            </a:r>
            <a:r>
              <a:rPr lang="en-US" altLang="he-IL" dirty="0" err="1" smtClean="0"/>
              <a:t>epipolar</a:t>
            </a:r>
            <a:r>
              <a:rPr lang="en-US" altLang="he-IL" dirty="0" smtClean="0"/>
              <a:t> lines</a:t>
            </a:r>
          </a:p>
          <a:p>
            <a:pPr lvl="1"/>
            <a:r>
              <a:rPr lang="en-US" altLang="he-IL" dirty="0" smtClean="0"/>
              <a:t>This assumption does not hold when there is a depth discontinuity </a:t>
            </a:r>
          </a:p>
        </p:txBody>
      </p:sp>
      <p:sp>
        <p:nvSpPr>
          <p:cNvPr id="73742" name="Oval 12"/>
          <p:cNvSpPr>
            <a:spLocks noChangeArrowheads="1"/>
          </p:cNvSpPr>
          <p:nvPr/>
        </p:nvSpPr>
        <p:spPr bwMode="auto">
          <a:xfrm>
            <a:off x="1938602" y="4648200"/>
            <a:ext cx="123825" cy="14287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3" name="Oval 13"/>
          <p:cNvSpPr>
            <a:spLocks noChangeArrowheads="1"/>
          </p:cNvSpPr>
          <p:nvPr/>
        </p:nvSpPr>
        <p:spPr bwMode="auto">
          <a:xfrm>
            <a:off x="1938602" y="5324475"/>
            <a:ext cx="123825" cy="142875"/>
          </a:xfrm>
          <a:prstGeom prst="ellipse">
            <a:avLst/>
          </a:prstGeom>
          <a:solidFill>
            <a:srgbClr val="990099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4" name="Oval 14"/>
          <p:cNvSpPr>
            <a:spLocks noChangeArrowheads="1"/>
          </p:cNvSpPr>
          <p:nvPr/>
        </p:nvSpPr>
        <p:spPr bwMode="auto">
          <a:xfrm>
            <a:off x="3138752" y="5114925"/>
            <a:ext cx="123825" cy="14287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5" name="Oval 15"/>
          <p:cNvSpPr>
            <a:spLocks noChangeArrowheads="1"/>
          </p:cNvSpPr>
          <p:nvPr/>
        </p:nvSpPr>
        <p:spPr bwMode="auto">
          <a:xfrm>
            <a:off x="3567377" y="5676900"/>
            <a:ext cx="123825" cy="14287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6" name="Oval 16"/>
          <p:cNvSpPr>
            <a:spLocks noChangeArrowheads="1"/>
          </p:cNvSpPr>
          <p:nvPr/>
        </p:nvSpPr>
        <p:spPr bwMode="auto">
          <a:xfrm>
            <a:off x="1081352" y="5553075"/>
            <a:ext cx="123825" cy="14287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7" name="Oval 17"/>
          <p:cNvSpPr>
            <a:spLocks noChangeArrowheads="1"/>
          </p:cNvSpPr>
          <p:nvPr/>
        </p:nvSpPr>
        <p:spPr bwMode="auto">
          <a:xfrm>
            <a:off x="3443552" y="5810250"/>
            <a:ext cx="123825" cy="142875"/>
          </a:xfrm>
          <a:prstGeom prst="ellipse">
            <a:avLst/>
          </a:prstGeom>
          <a:solidFill>
            <a:srgbClr val="990099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8" name="Oval 18"/>
          <p:cNvSpPr>
            <a:spLocks noChangeArrowheads="1"/>
          </p:cNvSpPr>
          <p:nvPr/>
        </p:nvSpPr>
        <p:spPr bwMode="auto">
          <a:xfrm>
            <a:off x="3719777" y="5591175"/>
            <a:ext cx="123825" cy="14287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9" name="Oval 19"/>
          <p:cNvSpPr>
            <a:spLocks noChangeArrowheads="1"/>
          </p:cNvSpPr>
          <p:nvPr/>
        </p:nvSpPr>
        <p:spPr bwMode="auto">
          <a:xfrm>
            <a:off x="1557602" y="5819775"/>
            <a:ext cx="123825" cy="14287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50" name="Oval 20"/>
          <p:cNvSpPr>
            <a:spLocks noChangeArrowheads="1"/>
          </p:cNvSpPr>
          <p:nvPr/>
        </p:nvSpPr>
        <p:spPr bwMode="auto">
          <a:xfrm>
            <a:off x="1376627" y="5695950"/>
            <a:ext cx="123825" cy="142875"/>
          </a:xfrm>
          <a:prstGeom prst="ellipse">
            <a:avLst/>
          </a:prstGeom>
          <a:solidFill>
            <a:srgbClr val="990099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3" name="Group 22"/>
          <p:cNvGrpSpPr/>
          <p:nvPr/>
        </p:nvGrpSpPr>
        <p:grpSpPr>
          <a:xfrm>
            <a:off x="5800381" y="4164376"/>
            <a:ext cx="2893884" cy="2380561"/>
            <a:chOff x="7400924" y="2975923"/>
            <a:chExt cx="4202008" cy="4362067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 rot="1743750">
              <a:off x="11378861" y="7121235"/>
              <a:ext cx="207184" cy="21675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/>
            <p:cNvCxnSpPr>
              <a:stCxn id="29" idx="4"/>
              <a:endCxn id="28" idx="4"/>
            </p:cNvCxnSpPr>
            <p:nvPr/>
          </p:nvCxnSpPr>
          <p:spPr>
            <a:xfrm flipV="1">
              <a:off x="8573932" y="3903934"/>
              <a:ext cx="1003245" cy="342040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6"/>
              <a:endCxn id="24" idx="1"/>
            </p:cNvCxnSpPr>
            <p:nvPr/>
          </p:nvCxnSpPr>
          <p:spPr>
            <a:xfrm>
              <a:off x="9714183" y="3864809"/>
              <a:ext cx="1741468" cy="326223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 rot="20860885">
              <a:off x="7400924" y="2975923"/>
              <a:ext cx="4053581" cy="936320"/>
            </a:xfrm>
            <a:custGeom>
              <a:avLst/>
              <a:gdLst>
                <a:gd name="connsiteX0" fmla="*/ 0 w 2705100"/>
                <a:gd name="connsiteY0" fmla="*/ 152400 h 624840"/>
                <a:gd name="connsiteX1" fmla="*/ 365760 w 2705100"/>
                <a:gd name="connsiteY1" fmla="*/ 480060 h 624840"/>
                <a:gd name="connsiteX2" fmla="*/ 906780 w 2705100"/>
                <a:gd name="connsiteY2" fmla="*/ 601980 h 624840"/>
                <a:gd name="connsiteX3" fmla="*/ 1226820 w 2705100"/>
                <a:gd name="connsiteY3" fmla="*/ 487680 h 624840"/>
                <a:gd name="connsiteX4" fmla="*/ 1463040 w 2705100"/>
                <a:gd name="connsiteY4" fmla="*/ 617220 h 624840"/>
                <a:gd name="connsiteX5" fmla="*/ 1844040 w 2705100"/>
                <a:gd name="connsiteY5" fmla="*/ 502920 h 624840"/>
                <a:gd name="connsiteX6" fmla="*/ 2179320 w 2705100"/>
                <a:gd name="connsiteY6" fmla="*/ 541020 h 624840"/>
                <a:gd name="connsiteX7" fmla="*/ 2705100 w 2705100"/>
                <a:gd name="connsiteY7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5100" h="624840">
                  <a:moveTo>
                    <a:pt x="0" y="152400"/>
                  </a:moveTo>
                  <a:cubicBezTo>
                    <a:pt x="107315" y="278765"/>
                    <a:pt x="214630" y="405130"/>
                    <a:pt x="365760" y="480060"/>
                  </a:cubicBezTo>
                  <a:cubicBezTo>
                    <a:pt x="516890" y="554990"/>
                    <a:pt x="763270" y="600710"/>
                    <a:pt x="906780" y="601980"/>
                  </a:cubicBezTo>
                  <a:cubicBezTo>
                    <a:pt x="1050290" y="603250"/>
                    <a:pt x="1134110" y="485140"/>
                    <a:pt x="1226820" y="487680"/>
                  </a:cubicBezTo>
                  <a:cubicBezTo>
                    <a:pt x="1319530" y="490220"/>
                    <a:pt x="1360170" y="614680"/>
                    <a:pt x="1463040" y="617220"/>
                  </a:cubicBezTo>
                  <a:cubicBezTo>
                    <a:pt x="1565910" y="619760"/>
                    <a:pt x="1724660" y="515620"/>
                    <a:pt x="1844040" y="502920"/>
                  </a:cubicBezTo>
                  <a:cubicBezTo>
                    <a:pt x="1963420" y="490220"/>
                    <a:pt x="2035810" y="624840"/>
                    <a:pt x="2179320" y="541020"/>
                  </a:cubicBezTo>
                  <a:cubicBezTo>
                    <a:pt x="2322830" y="457200"/>
                    <a:pt x="2513965" y="228600"/>
                    <a:pt x="2705100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/>
            <p:nvPr/>
          </p:nvSpPr>
          <p:spPr>
            <a:xfrm rot="1743750">
              <a:off x="9525366" y="3715116"/>
              <a:ext cx="201503" cy="2015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743750">
              <a:off x="8522986" y="7121232"/>
              <a:ext cx="207184" cy="21675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63040" flipV="1">
              <a:off x="7887427" y="6355509"/>
              <a:ext cx="1557373" cy="42728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63040" flipV="1">
              <a:off x="10045559" y="6355508"/>
              <a:ext cx="1557373" cy="42728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4"/>
            </p:cNvCxnSpPr>
            <p:nvPr/>
          </p:nvCxnSpPr>
          <p:spPr>
            <a:xfrm flipV="1">
              <a:off x="8573932" y="5614137"/>
              <a:ext cx="1052185" cy="171020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540404" y="5579904"/>
              <a:ext cx="1907640" cy="153060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 rot="21518971">
              <a:off x="9313402" y="5184222"/>
              <a:ext cx="1038409" cy="646696"/>
            </a:xfrm>
            <a:custGeom>
              <a:avLst/>
              <a:gdLst>
                <a:gd name="connsiteX0" fmla="*/ 0 w 861060"/>
                <a:gd name="connsiteY0" fmla="*/ 53340 h 373380"/>
                <a:gd name="connsiteX1" fmla="*/ 106680 w 861060"/>
                <a:gd name="connsiteY1" fmla="*/ 297180 h 373380"/>
                <a:gd name="connsiteX2" fmla="*/ 411480 w 861060"/>
                <a:gd name="connsiteY2" fmla="*/ 228600 h 373380"/>
                <a:gd name="connsiteX3" fmla="*/ 662940 w 861060"/>
                <a:gd name="connsiteY3" fmla="*/ 335280 h 373380"/>
                <a:gd name="connsiteX4" fmla="*/ 861060 w 861060"/>
                <a:gd name="connsiteY4" fmla="*/ 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060" h="373380">
                  <a:moveTo>
                    <a:pt x="0" y="53340"/>
                  </a:moveTo>
                  <a:cubicBezTo>
                    <a:pt x="19050" y="160655"/>
                    <a:pt x="38100" y="267970"/>
                    <a:pt x="106680" y="297180"/>
                  </a:cubicBezTo>
                  <a:cubicBezTo>
                    <a:pt x="175260" y="326390"/>
                    <a:pt x="318770" y="222250"/>
                    <a:pt x="411480" y="228600"/>
                  </a:cubicBezTo>
                  <a:cubicBezTo>
                    <a:pt x="504190" y="234950"/>
                    <a:pt x="588010" y="373380"/>
                    <a:pt x="662940" y="335280"/>
                  </a:cubicBezTo>
                  <a:cubicBezTo>
                    <a:pt x="737870" y="297180"/>
                    <a:pt x="799465" y="148590"/>
                    <a:pt x="861060" y="0"/>
                  </a:cubicBezTo>
                </a:path>
              </a:pathLst>
            </a:custGeom>
            <a:solidFill>
              <a:srgbClr val="5BEC34"/>
            </a:solidFill>
            <a:ln w="349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435102" y="5567674"/>
              <a:ext cx="1510650" cy="6703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FF00"/>
                  </a:solidFill>
                </a:rPr>
                <a:t>p</a:t>
              </a:r>
              <a:endParaRPr lang="he-IL" sz="2400" b="1" dirty="0">
                <a:solidFill>
                  <a:srgbClr val="00FF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91725" y="5567674"/>
              <a:ext cx="886852" cy="6703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FF00"/>
                  </a:solidFill>
                </a:rPr>
                <a:t>q</a:t>
              </a:r>
              <a:endParaRPr lang="he-IL" sz="2400" b="1" dirty="0"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3323D0-241B-4D61-88C3-F9DB7CF3E209}" type="slidenum">
              <a:rPr lang="he-IL" altLang="en-US" smtClean="0"/>
              <a:pPr/>
              <a:t>78</a:t>
            </a:fld>
            <a:endParaRPr lang="en-US" altLang="en-US" smtClean="0"/>
          </a:p>
        </p:txBody>
      </p:sp>
      <p:sp>
        <p:nvSpPr>
          <p:cNvPr id="7475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990600"/>
            <a:ext cx="7772400" cy="1143000"/>
          </a:xfrm>
        </p:spPr>
        <p:txBody>
          <a:bodyPr/>
          <a:lstStyle/>
          <a:p>
            <a:r>
              <a:rPr lang="en-US" altLang="he-IL" smtClean="0"/>
              <a:t>Disparity Smoothness Constraint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he-IL" smtClean="0"/>
          </a:p>
          <a:p>
            <a:r>
              <a:rPr lang="en-US" altLang="he-IL" smtClean="0"/>
              <a:t>The disparity changes slowly almost everywhere in the image</a:t>
            </a:r>
          </a:p>
          <a:p>
            <a:pPr lvl="1"/>
            <a:r>
              <a:rPr lang="en-US" altLang="he-IL" smtClean="0"/>
              <a:t>True since the depth changes slowly almost everywhere in the 3D scene</a:t>
            </a:r>
          </a:p>
        </p:txBody>
      </p:sp>
    </p:spTree>
    <p:extLst>
      <p:ext uri="{BB962C8B-B14F-4D97-AF65-F5344CB8AC3E}">
        <p14:creationId xmlns:p14="http://schemas.microsoft.com/office/powerpoint/2010/main" val="40343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FDB937-BE91-4C13-BC92-742F8C773EF9}" type="slidenum">
              <a:rPr lang="he-IL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7577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904875"/>
            <a:ext cx="7772400" cy="1143000"/>
          </a:xfrm>
        </p:spPr>
        <p:txBody>
          <a:bodyPr/>
          <a:lstStyle/>
          <a:p>
            <a:r>
              <a:rPr lang="en-US" altLang="he-IL" smtClean="0"/>
              <a:t>Mutual Correspondence Constraint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he-IL" smtClean="0"/>
          </a:p>
          <a:p>
            <a:r>
              <a:rPr lang="en-US" altLang="he-IL" smtClean="0"/>
              <a:t>The existence of a correspondence between points does not depend on whether we start from the left image or the right image</a:t>
            </a:r>
          </a:p>
        </p:txBody>
      </p:sp>
    </p:spTree>
    <p:extLst>
      <p:ext uri="{BB962C8B-B14F-4D97-AF65-F5344CB8AC3E}">
        <p14:creationId xmlns:p14="http://schemas.microsoft.com/office/powerpoint/2010/main" val="10705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A9E040C7-FFB2-4AB7-800A-A23D3DE3D90A}" type="slidenum">
              <a:rPr lang="he-IL" altLang="en-US" sz="1600" smtClean="0">
                <a:latin typeface="Arial" panose="020B0604020202020204" pitchFamily="34" charset="0"/>
              </a:rPr>
              <a:pPr/>
              <a:t>8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2288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Principal Point Offset</a:t>
            </a: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Assume principal point at </a:t>
            </a:r>
            <a:r>
              <a:rPr lang="en-US" altLang="he-IL" smtClean="0">
                <a:solidFill>
                  <a:srgbClr val="008000"/>
                </a:solidFill>
              </a:rPr>
              <a:t>(o</a:t>
            </a:r>
            <a:r>
              <a:rPr lang="en-US" altLang="he-IL" baseline="-25000" smtClean="0">
                <a:solidFill>
                  <a:srgbClr val="008000"/>
                </a:solidFill>
              </a:rPr>
              <a:t>x</a:t>
            </a:r>
            <a:r>
              <a:rPr lang="en-US" altLang="he-IL" smtClean="0">
                <a:solidFill>
                  <a:srgbClr val="008000"/>
                </a:solidFill>
              </a:rPr>
              <a:t>,o</a:t>
            </a:r>
            <a:r>
              <a:rPr lang="en-US" altLang="he-IL" baseline="-25000" smtClean="0">
                <a:solidFill>
                  <a:srgbClr val="008000"/>
                </a:solidFill>
              </a:rPr>
              <a:t>y</a:t>
            </a:r>
            <a:r>
              <a:rPr lang="en-US" altLang="he-IL" smtClean="0">
                <a:solidFill>
                  <a:srgbClr val="008000"/>
                </a:solidFill>
              </a:rPr>
              <a:t>)</a:t>
            </a:r>
            <a:r>
              <a:rPr lang="en-US" altLang="he-IL" baseline="30000" smtClean="0">
                <a:solidFill>
                  <a:srgbClr val="008000"/>
                </a:solidFill>
              </a:rPr>
              <a:t>T.</a:t>
            </a:r>
          </a:p>
          <a:p>
            <a:r>
              <a:rPr lang="en-US" altLang="he-IL" smtClean="0"/>
              <a:t> </a:t>
            </a:r>
            <a:r>
              <a:rPr lang="en-US" altLang="he-IL" smtClean="0">
                <a:solidFill>
                  <a:srgbClr val="008000"/>
                </a:solidFill>
              </a:rPr>
              <a:t>P=(X,Y,Z)</a:t>
            </a:r>
            <a:r>
              <a:rPr lang="en-US" altLang="he-IL" baseline="30000" smtClean="0">
                <a:solidFill>
                  <a:srgbClr val="008000"/>
                </a:solidFill>
              </a:rPr>
              <a:t>T</a:t>
            </a:r>
            <a:r>
              <a:rPr lang="en-US" altLang="he-IL" smtClean="0"/>
              <a:t>  and </a:t>
            </a:r>
            <a:r>
              <a:rPr lang="en-US" altLang="he-IL" smtClean="0">
                <a:solidFill>
                  <a:srgbClr val="008000"/>
                </a:solidFill>
              </a:rPr>
              <a:t>p=(x,y)</a:t>
            </a:r>
            <a:r>
              <a:rPr lang="en-US" altLang="he-IL" baseline="30000" smtClean="0">
                <a:solidFill>
                  <a:srgbClr val="008000"/>
                </a:solidFill>
              </a:rPr>
              <a:t>T</a:t>
            </a:r>
            <a:r>
              <a:rPr lang="en-US" altLang="he-IL" smtClean="0"/>
              <a:t> are related by:</a:t>
            </a:r>
          </a:p>
          <a:p>
            <a:endParaRPr lang="en-US" altLang="he-IL" smtClean="0"/>
          </a:p>
          <a:p>
            <a:endParaRPr lang="en-US" altLang="he-IL" smtClean="0"/>
          </a:p>
          <a:p>
            <a:r>
              <a:rPr lang="en-US" altLang="he-IL" smtClean="0"/>
              <a:t>Homogeneous coordinates:</a:t>
            </a:r>
          </a:p>
        </p:txBody>
      </p:sp>
      <p:graphicFrame>
        <p:nvGraphicFramePr>
          <p:cNvPr id="122886" name="Object 4"/>
          <p:cNvGraphicFramePr>
            <a:graphicFrameLocks noChangeAspect="1"/>
          </p:cNvGraphicFramePr>
          <p:nvPr/>
        </p:nvGraphicFramePr>
        <p:xfrm>
          <a:off x="941388" y="3111500"/>
          <a:ext cx="35036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57" name="משוואה" r:id="rId4" imgW="32505637" imgH="10153695" progId="Equation.3">
                  <p:embed/>
                </p:oleObj>
              </mc:Choice>
              <mc:Fallback>
                <p:oleObj name="משוואה" r:id="rId4" imgW="32505637" imgH="10153695" progId="Equation.3">
                  <p:embed/>
                  <p:pic>
                    <p:nvPicPr>
                      <p:cNvPr id="1228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3111500"/>
                        <a:ext cx="3503612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7" name="Object 5"/>
          <p:cNvGraphicFramePr>
            <a:graphicFrameLocks noChangeAspect="1"/>
          </p:cNvGraphicFramePr>
          <p:nvPr/>
        </p:nvGraphicFramePr>
        <p:xfrm>
          <a:off x="6253163" y="4697413"/>
          <a:ext cx="230505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58" name="Equation" r:id="rId6" imgW="23361637" imgH="14624095" progId="Equation.3">
                  <p:embed/>
                </p:oleObj>
              </mc:Choice>
              <mc:Fallback>
                <p:oleObj name="Equation" r:id="rId6" imgW="23361637" imgH="14624095" progId="Equation.3">
                  <p:embed/>
                  <p:pic>
                    <p:nvPicPr>
                      <p:cNvPr id="2846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163" y="4697413"/>
                        <a:ext cx="2305050" cy="14414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505417"/>
              </p:ext>
            </p:extLst>
          </p:nvPr>
        </p:nvGraphicFramePr>
        <p:xfrm>
          <a:off x="1353058" y="4976813"/>
          <a:ext cx="400424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59" name="משוואה" r:id="rId8" imgW="2260440" imgH="507960" progId="Equation.3">
                  <p:embed/>
                </p:oleObj>
              </mc:Choice>
              <mc:Fallback>
                <p:oleObj name="משוואה" r:id="rId8" imgW="2260440" imgH="507960" progId="Equation.3">
                  <p:embed/>
                  <p:pic>
                    <p:nvPicPr>
                      <p:cNvPr id="12288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3058" y="4976813"/>
                        <a:ext cx="400424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37456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Correspondence Optimization</a:t>
            </a:r>
            <a:endParaRPr lang="en-US" smtClean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mtClean="0"/>
              <a:t>Local greedy matches:</a:t>
            </a:r>
          </a:p>
          <a:p>
            <a:pPr lvl="1">
              <a:lnSpc>
                <a:spcPct val="80000"/>
              </a:lnSpc>
            </a:pPr>
            <a:r>
              <a:rPr lang="en-US" altLang="he-IL" smtClean="0">
                <a:solidFill>
                  <a:srgbClr val="990099"/>
                </a:solidFill>
              </a:rPr>
              <a:t>Low-level:</a:t>
            </a:r>
            <a:r>
              <a:rPr lang="en-US" altLang="he-IL" smtClean="0"/>
              <a:t> Bottom up methods are based on local attributes of points</a:t>
            </a:r>
          </a:p>
          <a:p>
            <a:pPr>
              <a:lnSpc>
                <a:spcPct val="80000"/>
              </a:lnSpc>
            </a:pPr>
            <a:r>
              <a:rPr lang="en-US" smtClean="0"/>
              <a:t>1D search</a:t>
            </a:r>
          </a:p>
          <a:p>
            <a:pPr>
              <a:lnSpc>
                <a:spcPct val="80000"/>
              </a:lnSpc>
            </a:pPr>
            <a:r>
              <a:rPr lang="en-US" smtClean="0"/>
              <a:t>2D search:</a:t>
            </a:r>
          </a:p>
          <a:p>
            <a:pPr lvl="1">
              <a:lnSpc>
                <a:spcPct val="90000"/>
              </a:lnSpc>
            </a:pPr>
            <a:r>
              <a:rPr lang="en-US" altLang="he-IL" smtClean="0">
                <a:solidFill>
                  <a:srgbClr val="990099"/>
                </a:solidFill>
              </a:rPr>
              <a:t>High-level:</a:t>
            </a:r>
            <a:r>
              <a:rPr lang="en-US" altLang="he-IL" smtClean="0"/>
              <a:t> Minimizing an energy function that represents global and local properties of the surface (e.g., smoothness)  </a:t>
            </a:r>
          </a:p>
          <a:p>
            <a:pPr>
              <a:lnSpc>
                <a:spcPct val="80000"/>
              </a:lnSpc>
            </a:pPr>
            <a:endParaRPr lang="en-US" smtClean="0"/>
          </a:p>
          <a:p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2384A4-3D06-4B9F-A431-807911801834}" type="slidenum">
              <a:rPr lang="he-IL" altLang="en-US" smtClean="0"/>
              <a:pPr/>
              <a:t>80</a:t>
            </a:fld>
            <a:endParaRPr lang="en-US" altLang="en-US" smtClean="0"/>
          </a:p>
        </p:txBody>
      </p:sp>
      <p:sp>
        <p:nvSpPr>
          <p:cNvPr id="77829" name="Footer Placeholder 4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31900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763BA39-B4F7-4A69-BCF6-6B5BC5532654}" type="slidenum">
              <a:rPr lang="he-IL" altLang="en-US" smtClean="0"/>
              <a:pPr/>
              <a:t>81</a:t>
            </a:fld>
            <a:endParaRPr lang="en-US" altLang="en-US" smtClean="0"/>
          </a:p>
        </p:txBody>
      </p:sp>
      <p:sp>
        <p:nvSpPr>
          <p:cNvPr id="3584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58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High Level Energy Function</a:t>
            </a:r>
            <a:endParaRPr lang="en-US" smtClean="0"/>
          </a:p>
        </p:txBody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Assume rectified images:</a:t>
            </a:r>
          </a:p>
        </p:txBody>
      </p:sp>
      <p:graphicFrame>
        <p:nvGraphicFramePr>
          <p:cNvPr id="35842" name="Object 5"/>
          <p:cNvGraphicFramePr>
            <a:graphicFrameLocks noChangeAspect="1"/>
          </p:cNvGraphicFramePr>
          <p:nvPr/>
        </p:nvGraphicFramePr>
        <p:xfrm>
          <a:off x="773113" y="3733800"/>
          <a:ext cx="69913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88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358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3733800"/>
                        <a:ext cx="6991350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ight Brace 9"/>
          <p:cNvSpPr>
            <a:spLocks/>
          </p:cNvSpPr>
          <p:nvPr/>
        </p:nvSpPr>
        <p:spPr bwMode="auto">
          <a:xfrm rot="5400000">
            <a:off x="3594894" y="2956719"/>
            <a:ext cx="438150" cy="3494088"/>
          </a:xfrm>
          <a:prstGeom prst="rightBrace">
            <a:avLst>
              <a:gd name="adj1" fmla="val 8344"/>
              <a:gd name="adj2" fmla="val 50000"/>
            </a:avLst>
          </a:prstGeom>
          <a:solidFill>
            <a:schemeClr val="bg1"/>
          </a:solidFill>
          <a:ln w="254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960941" y="2136465"/>
          <a:ext cx="3599908" cy="70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89" name="Equation" r:id="rId6" imgW="1434960" imgH="279360" progId="Equation.3">
                  <p:embed/>
                </p:oleObj>
              </mc:Choice>
              <mc:Fallback>
                <p:oleObj name="Equation" r:id="rId6" imgW="1434960" imgH="279360" progId="Equation.3">
                  <p:embed/>
                  <p:pic>
                    <p:nvPicPr>
                      <p:cNvPr id="358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941" y="2136465"/>
                        <a:ext cx="3599908" cy="700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Oval 11"/>
          <p:cNvSpPr>
            <a:spLocks noChangeArrowheads="1"/>
          </p:cNvSpPr>
          <p:nvPr/>
        </p:nvSpPr>
        <p:spPr bwMode="auto">
          <a:xfrm>
            <a:off x="3030538" y="5010150"/>
            <a:ext cx="1766887" cy="1047750"/>
          </a:xfrm>
          <a:prstGeom prst="ellipse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/>
              <a:t>Data Term</a:t>
            </a:r>
          </a:p>
        </p:txBody>
      </p:sp>
      <p:sp>
        <p:nvSpPr>
          <p:cNvPr id="35850" name="Oval 12"/>
          <p:cNvSpPr>
            <a:spLocks noChangeArrowheads="1"/>
          </p:cNvSpPr>
          <p:nvPr/>
        </p:nvSpPr>
        <p:spPr bwMode="auto">
          <a:xfrm>
            <a:off x="5813424" y="4962525"/>
            <a:ext cx="3101975" cy="625475"/>
          </a:xfrm>
          <a:prstGeom prst="ellipse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5851" name="Right Brace 13"/>
          <p:cNvSpPr>
            <a:spLocks/>
          </p:cNvSpPr>
          <p:nvPr/>
        </p:nvSpPr>
        <p:spPr bwMode="auto">
          <a:xfrm rot="5400000">
            <a:off x="6723820" y="3831758"/>
            <a:ext cx="438150" cy="1841500"/>
          </a:xfrm>
          <a:prstGeom prst="rightBrace">
            <a:avLst>
              <a:gd name="adj1" fmla="val 8347"/>
              <a:gd name="adj2" fmla="val 50000"/>
            </a:avLst>
          </a:prstGeom>
          <a:solidFill>
            <a:schemeClr val="bg1"/>
          </a:solidFill>
          <a:ln w="254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>
            <a:off x="5447371" y="3295185"/>
            <a:ext cx="959005" cy="21187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5932449" y="2419814"/>
            <a:ext cx="1349298" cy="42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rPr>
              <a:t>weight</a:t>
            </a:r>
          </a:p>
        </p:txBody>
      </p:sp>
      <p:sp>
        <p:nvSpPr>
          <p:cNvPr id="15" name="5-Point Star 14"/>
          <p:cNvSpPr/>
          <p:nvPr/>
        </p:nvSpPr>
        <p:spPr bwMode="auto">
          <a:xfrm>
            <a:off x="8334703" y="178676"/>
            <a:ext cx="346842" cy="357352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0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2BBDCAF-4B06-42B9-8609-9BB44B97591D}" type="slidenum">
              <a:rPr lang="he-IL" altLang="en-US" smtClean="0"/>
              <a:pPr/>
              <a:t>82</a:t>
            </a:fld>
            <a:endParaRPr lang="en-US" altLang="en-US" smtClean="0"/>
          </a:p>
        </p:txBody>
      </p:sp>
      <p:sp>
        <p:nvSpPr>
          <p:cNvPr id="3687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6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1D: Dynamic Programing</a:t>
            </a:r>
          </a:p>
        </p:txBody>
      </p:sp>
      <p:sp>
        <p:nvSpPr>
          <p:cNvPr id="368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90563" y="2436813"/>
            <a:ext cx="7874000" cy="3200400"/>
            <a:chOff x="328" y="1896"/>
            <a:chExt cx="4960" cy="201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68" y="2240"/>
              <a:ext cx="1360" cy="1312"/>
              <a:chOff x="2544" y="2624"/>
              <a:chExt cx="1360" cy="1312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2568" y="2656"/>
                <a:ext cx="1296" cy="1248"/>
                <a:chOff x="2224" y="2656"/>
                <a:chExt cx="1296" cy="1248"/>
              </a:xfrm>
            </p:grpSpPr>
            <p:grpSp>
              <p:nvGrpSpPr>
                <p:cNvPr id="5" name="Group 7"/>
                <p:cNvGrpSpPr>
                  <a:grpSpLocks/>
                </p:cNvGrpSpPr>
                <p:nvPr/>
              </p:nvGrpSpPr>
              <p:grpSpPr bwMode="auto">
                <a:xfrm>
                  <a:off x="2232" y="2656"/>
                  <a:ext cx="1280" cy="1248"/>
                  <a:chOff x="2232" y="2656"/>
                  <a:chExt cx="1280" cy="1248"/>
                </a:xfrm>
              </p:grpSpPr>
              <p:sp>
                <p:nvSpPr>
                  <p:cNvPr id="37097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232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8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9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72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2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3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5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512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" name="Group 19"/>
                <p:cNvGrpSpPr>
                  <a:grpSpLocks/>
                </p:cNvGrpSpPr>
                <p:nvPr/>
              </p:nvGrpSpPr>
              <p:grpSpPr bwMode="auto">
                <a:xfrm>
                  <a:off x="2255" y="2663"/>
                  <a:ext cx="1232" cy="1232"/>
                  <a:chOff x="2255" y="2663"/>
                  <a:chExt cx="1232" cy="1232"/>
                </a:xfrm>
              </p:grpSpPr>
              <p:sp>
                <p:nvSpPr>
                  <p:cNvPr id="37086" name="Line 2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047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87" name="Line 2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170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88" name="Line 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293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89" name="Line 2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41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0" name="Line 2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539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1" name="Line 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663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2" name="Line 2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78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3" name="Line 2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909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4" name="Line 2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3032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5" name="Line 2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3155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6" name="Line 3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3279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" name="Group 31"/>
                <p:cNvGrpSpPr>
                  <a:grpSpLocks/>
                </p:cNvGrpSpPr>
                <p:nvPr/>
              </p:nvGrpSpPr>
              <p:grpSpPr bwMode="auto">
                <a:xfrm>
                  <a:off x="2224" y="2664"/>
                  <a:ext cx="1296" cy="1232"/>
                  <a:chOff x="2224" y="2664"/>
                  <a:chExt cx="1296" cy="1232"/>
                </a:xfrm>
              </p:grpSpPr>
              <p:sp>
                <p:nvSpPr>
                  <p:cNvPr id="37065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2232" y="2664"/>
                    <a:ext cx="128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2360" y="2664"/>
                    <a:ext cx="1160" cy="1096"/>
                    <a:chOff x="2360" y="2664"/>
                    <a:chExt cx="1160" cy="1096"/>
                  </a:xfrm>
                </p:grpSpPr>
                <p:sp>
                  <p:nvSpPr>
                    <p:cNvPr id="37077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0" y="2664"/>
                      <a:ext cx="1152" cy="10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8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8" y="2664"/>
                      <a:ext cx="1032" cy="97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9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16" y="2664"/>
                      <a:ext cx="896" cy="8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0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44" y="2664"/>
                      <a:ext cx="768" cy="7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1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72" y="2664"/>
                      <a:ext cx="640" cy="61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2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00" y="2664"/>
                      <a:ext cx="520" cy="4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3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128" y="2664"/>
                      <a:ext cx="392" cy="36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4" name="Line 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56" y="2664"/>
                      <a:ext cx="256" cy="2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5" name="Line 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84" y="2664"/>
                      <a:ext cx="128" cy="1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" name="Group 43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2224" y="2792"/>
                    <a:ext cx="1160" cy="1096"/>
                    <a:chOff x="2360" y="2664"/>
                    <a:chExt cx="1160" cy="1096"/>
                  </a:xfrm>
                </p:grpSpPr>
                <p:sp>
                  <p:nvSpPr>
                    <p:cNvPr id="37068" name="Line 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0" y="2664"/>
                      <a:ext cx="1152" cy="10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69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8" y="2664"/>
                      <a:ext cx="1032" cy="97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0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16" y="2664"/>
                      <a:ext cx="896" cy="8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1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44" y="2664"/>
                      <a:ext cx="768" cy="7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2" name="Line 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72" y="2664"/>
                      <a:ext cx="640" cy="61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3" name="Line 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00" y="2664"/>
                      <a:ext cx="520" cy="4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4" name="Line 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128" y="2664"/>
                      <a:ext cx="392" cy="36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5" name="Line 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56" y="2664"/>
                      <a:ext cx="256" cy="2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6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84" y="2664"/>
                      <a:ext cx="128" cy="1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53"/>
              <p:cNvGrpSpPr>
                <a:grpSpLocks/>
              </p:cNvGrpSpPr>
              <p:nvPr/>
            </p:nvGrpSpPr>
            <p:grpSpPr bwMode="auto">
              <a:xfrm>
                <a:off x="2544" y="2624"/>
                <a:ext cx="1360" cy="1312"/>
                <a:chOff x="2200" y="2632"/>
                <a:chExt cx="1048" cy="1056"/>
              </a:xfrm>
            </p:grpSpPr>
            <p:grpSp>
              <p:nvGrpSpPr>
                <p:cNvPr id="11" name="Group 54"/>
                <p:cNvGrpSpPr>
                  <a:grpSpLocks/>
                </p:cNvGrpSpPr>
                <p:nvPr/>
              </p:nvGrpSpPr>
              <p:grpSpPr bwMode="auto">
                <a:xfrm>
                  <a:off x="2200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51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2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7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8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9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60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61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2" name="Group 66"/>
                <p:cNvGrpSpPr>
                  <a:grpSpLocks/>
                </p:cNvGrpSpPr>
                <p:nvPr/>
              </p:nvGrpSpPr>
              <p:grpSpPr bwMode="auto">
                <a:xfrm>
                  <a:off x="2298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4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1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6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9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0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3" name="Group 78"/>
                <p:cNvGrpSpPr>
                  <a:grpSpLocks/>
                </p:cNvGrpSpPr>
                <p:nvPr/>
              </p:nvGrpSpPr>
              <p:grpSpPr bwMode="auto">
                <a:xfrm>
                  <a:off x="2396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2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0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1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2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3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4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5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6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7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8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9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4" name="Group 90"/>
                <p:cNvGrpSpPr>
                  <a:grpSpLocks/>
                </p:cNvGrpSpPr>
                <p:nvPr/>
              </p:nvGrpSpPr>
              <p:grpSpPr bwMode="auto">
                <a:xfrm>
                  <a:off x="2495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18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9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0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1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2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3" name="Oval 9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4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5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6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7" name="Oval 10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8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5" name="Group 102"/>
                <p:cNvGrpSpPr>
                  <a:grpSpLocks/>
                </p:cNvGrpSpPr>
                <p:nvPr/>
              </p:nvGrpSpPr>
              <p:grpSpPr bwMode="auto">
                <a:xfrm>
                  <a:off x="2593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07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8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9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0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1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2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3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4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5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6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7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6" name="Group 114"/>
                <p:cNvGrpSpPr>
                  <a:grpSpLocks/>
                </p:cNvGrpSpPr>
                <p:nvPr/>
              </p:nvGrpSpPr>
              <p:grpSpPr bwMode="auto">
                <a:xfrm>
                  <a:off x="2692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9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7" name="Group 126"/>
                <p:cNvGrpSpPr>
                  <a:grpSpLocks/>
                </p:cNvGrpSpPr>
                <p:nvPr/>
              </p:nvGrpSpPr>
              <p:grpSpPr bwMode="auto">
                <a:xfrm>
                  <a:off x="2790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85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6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7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8" name="Oval 13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9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0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1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2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3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4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5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8" name="Group 138"/>
                <p:cNvGrpSpPr>
                  <a:grpSpLocks/>
                </p:cNvGrpSpPr>
                <p:nvPr/>
              </p:nvGrpSpPr>
              <p:grpSpPr bwMode="auto">
                <a:xfrm>
                  <a:off x="2888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74" name="Oval 13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5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6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7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8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9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0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1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2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3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4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9" name="Group 150"/>
                <p:cNvGrpSpPr>
                  <a:grpSpLocks/>
                </p:cNvGrpSpPr>
                <p:nvPr/>
              </p:nvGrpSpPr>
              <p:grpSpPr bwMode="auto">
                <a:xfrm>
                  <a:off x="2987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63" name="Oval 15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4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5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6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7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8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9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0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1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2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3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0" name="Group 162"/>
                <p:cNvGrpSpPr>
                  <a:grpSpLocks/>
                </p:cNvGrpSpPr>
                <p:nvPr/>
              </p:nvGrpSpPr>
              <p:grpSpPr bwMode="auto">
                <a:xfrm>
                  <a:off x="3085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52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3" name="Oval 16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4" name="Oval 16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5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6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7" name="Oval 16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8" name="Oval 16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9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0" name="Oval 17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1" name="Oval 17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2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1" name="Group 174"/>
                <p:cNvGrpSpPr>
                  <a:grpSpLocks/>
                </p:cNvGrpSpPr>
                <p:nvPr/>
              </p:nvGrpSpPr>
              <p:grpSpPr bwMode="auto">
                <a:xfrm>
                  <a:off x="3184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41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2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3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4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5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6" name="Oval 18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7" name="Oval 18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8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9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0" name="Oval 18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1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</p:grpSp>
        </p:grpSp>
        <p:grpSp>
          <p:nvGrpSpPr>
            <p:cNvPr id="22" name="Group 186"/>
            <p:cNvGrpSpPr>
              <a:grpSpLocks/>
            </p:cNvGrpSpPr>
            <p:nvPr/>
          </p:nvGrpSpPr>
          <p:grpSpPr bwMode="auto">
            <a:xfrm>
              <a:off x="960" y="2232"/>
              <a:ext cx="1360" cy="1320"/>
              <a:chOff x="2192" y="2616"/>
              <a:chExt cx="1360" cy="1320"/>
            </a:xfrm>
          </p:grpSpPr>
          <p:sp>
            <p:nvSpPr>
              <p:cNvPr id="36925" name="Freeform 187"/>
              <p:cNvSpPr>
                <a:spLocks/>
              </p:cNvSpPr>
              <p:nvPr/>
            </p:nvSpPr>
            <p:spPr bwMode="auto">
              <a:xfrm>
                <a:off x="2232" y="2664"/>
                <a:ext cx="1280" cy="1232"/>
              </a:xfrm>
              <a:custGeom>
                <a:avLst/>
                <a:gdLst>
                  <a:gd name="T0" fmla="*/ 0 w 1280"/>
                  <a:gd name="T1" fmla="*/ 0 h 1232"/>
                  <a:gd name="T2" fmla="*/ 256 w 1280"/>
                  <a:gd name="T3" fmla="*/ 248 h 1232"/>
                  <a:gd name="T4" fmla="*/ 512 w 1280"/>
                  <a:gd name="T5" fmla="*/ 248 h 1232"/>
                  <a:gd name="T6" fmla="*/ 768 w 1280"/>
                  <a:gd name="T7" fmla="*/ 488 h 1232"/>
                  <a:gd name="T8" fmla="*/ 904 w 1280"/>
                  <a:gd name="T9" fmla="*/ 496 h 1232"/>
                  <a:gd name="T10" fmla="*/ 1032 w 1280"/>
                  <a:gd name="T11" fmla="*/ 616 h 1232"/>
                  <a:gd name="T12" fmla="*/ 1024 w 1280"/>
                  <a:gd name="T13" fmla="*/ 984 h 1232"/>
                  <a:gd name="T14" fmla="*/ 1280 w 1280"/>
                  <a:gd name="T15" fmla="*/ 1232 h 12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80"/>
                  <a:gd name="T25" fmla="*/ 0 h 1232"/>
                  <a:gd name="T26" fmla="*/ 1280 w 1280"/>
                  <a:gd name="T27" fmla="*/ 1232 h 123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80" h="1232">
                    <a:moveTo>
                      <a:pt x="0" y="0"/>
                    </a:moveTo>
                    <a:lnTo>
                      <a:pt x="256" y="248"/>
                    </a:lnTo>
                    <a:lnTo>
                      <a:pt x="512" y="248"/>
                    </a:lnTo>
                    <a:lnTo>
                      <a:pt x="768" y="488"/>
                    </a:lnTo>
                    <a:lnTo>
                      <a:pt x="904" y="496"/>
                    </a:lnTo>
                    <a:lnTo>
                      <a:pt x="1032" y="616"/>
                    </a:lnTo>
                    <a:lnTo>
                      <a:pt x="1024" y="984"/>
                    </a:lnTo>
                    <a:lnTo>
                      <a:pt x="1280" y="1232"/>
                    </a:lnTo>
                  </a:path>
                </a:pathLst>
              </a:custGeom>
              <a:noFill/>
              <a:ln w="76200" cap="flat" cmpd="sng">
                <a:solidFill>
                  <a:srgbClr val="CC66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26" name="Oval 188"/>
              <p:cNvSpPr>
                <a:spLocks noChangeArrowheads="1"/>
              </p:cNvSpPr>
              <p:nvPr/>
            </p:nvSpPr>
            <p:spPr bwMode="auto">
              <a:xfrm>
                <a:off x="2192" y="2616"/>
                <a:ext cx="88" cy="8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7" name="Oval 189"/>
              <p:cNvSpPr>
                <a:spLocks noChangeArrowheads="1"/>
              </p:cNvSpPr>
              <p:nvPr/>
            </p:nvSpPr>
            <p:spPr bwMode="auto">
              <a:xfrm>
                <a:off x="3464" y="3848"/>
                <a:ext cx="88" cy="8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aphicFrame>
          <p:nvGraphicFramePr>
            <p:cNvPr id="36866" name="Object 190"/>
            <p:cNvGraphicFramePr>
              <a:graphicFrameLocks noChangeAspect="1"/>
            </p:cNvGraphicFramePr>
            <p:nvPr/>
          </p:nvGraphicFramePr>
          <p:xfrm>
            <a:off x="328" y="1896"/>
            <a:ext cx="40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75" name="Equation" r:id="rId4" imgW="253800" imgH="241200" progId="Equation.3">
                    <p:embed/>
                  </p:oleObj>
                </mc:Choice>
                <mc:Fallback>
                  <p:oleObj name="Equation" r:id="rId4" imgW="253800" imgH="241200" progId="Equation.3">
                    <p:embed/>
                    <p:pic>
                      <p:nvPicPr>
                        <p:cNvPr id="36866" name="Object 1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" y="1896"/>
                          <a:ext cx="408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Group 191"/>
            <p:cNvGrpSpPr>
              <a:grpSpLocks/>
            </p:cNvGrpSpPr>
            <p:nvPr/>
          </p:nvGrpSpPr>
          <p:grpSpPr bwMode="auto">
            <a:xfrm>
              <a:off x="752" y="2020"/>
              <a:ext cx="88" cy="1620"/>
              <a:chOff x="2816" y="2404"/>
              <a:chExt cx="88" cy="1620"/>
            </a:xfrm>
          </p:grpSpPr>
          <p:sp>
            <p:nvSpPr>
              <p:cNvPr id="36914" name="Line 192"/>
              <p:cNvSpPr>
                <a:spLocks noChangeShapeType="1"/>
              </p:cNvSpPr>
              <p:nvPr/>
            </p:nvSpPr>
            <p:spPr bwMode="auto">
              <a:xfrm flipH="1">
                <a:off x="2840" y="2404"/>
                <a:ext cx="1" cy="162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15" name="Rectangle 193"/>
              <p:cNvSpPr>
                <a:spLocks noChangeArrowheads="1"/>
              </p:cNvSpPr>
              <p:nvPr/>
            </p:nvSpPr>
            <p:spPr bwMode="auto">
              <a:xfrm>
                <a:off x="2816" y="2680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6" name="Rectangle 194"/>
              <p:cNvSpPr>
                <a:spLocks noChangeArrowheads="1"/>
              </p:cNvSpPr>
              <p:nvPr/>
            </p:nvSpPr>
            <p:spPr bwMode="auto">
              <a:xfrm>
                <a:off x="2816" y="2805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7" name="Rectangle 195"/>
              <p:cNvSpPr>
                <a:spLocks noChangeArrowheads="1"/>
              </p:cNvSpPr>
              <p:nvPr/>
            </p:nvSpPr>
            <p:spPr bwMode="auto">
              <a:xfrm>
                <a:off x="2816" y="2930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8" name="Rectangle 196"/>
              <p:cNvSpPr>
                <a:spLocks noChangeArrowheads="1"/>
              </p:cNvSpPr>
              <p:nvPr/>
            </p:nvSpPr>
            <p:spPr bwMode="auto">
              <a:xfrm>
                <a:off x="2816" y="305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9" name="Rectangle 197"/>
              <p:cNvSpPr>
                <a:spLocks noChangeArrowheads="1"/>
              </p:cNvSpPr>
              <p:nvPr/>
            </p:nvSpPr>
            <p:spPr bwMode="auto">
              <a:xfrm>
                <a:off x="2816" y="3181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0" name="Rectangle 198"/>
              <p:cNvSpPr>
                <a:spLocks noChangeArrowheads="1"/>
              </p:cNvSpPr>
              <p:nvPr/>
            </p:nvSpPr>
            <p:spPr bwMode="auto">
              <a:xfrm>
                <a:off x="2816" y="330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1" name="Rectangle 199"/>
              <p:cNvSpPr>
                <a:spLocks noChangeArrowheads="1"/>
              </p:cNvSpPr>
              <p:nvPr/>
            </p:nvSpPr>
            <p:spPr bwMode="auto">
              <a:xfrm>
                <a:off x="2816" y="3432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2" name="Rectangle 200"/>
              <p:cNvSpPr>
                <a:spLocks noChangeArrowheads="1"/>
              </p:cNvSpPr>
              <p:nvPr/>
            </p:nvSpPr>
            <p:spPr bwMode="auto">
              <a:xfrm>
                <a:off x="2816" y="3557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3" name="Rectangle 201"/>
              <p:cNvSpPr>
                <a:spLocks noChangeArrowheads="1"/>
              </p:cNvSpPr>
              <p:nvPr/>
            </p:nvSpPr>
            <p:spPr bwMode="auto">
              <a:xfrm>
                <a:off x="2816" y="3682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4" name="Rectangle 202"/>
              <p:cNvSpPr>
                <a:spLocks noChangeArrowheads="1"/>
              </p:cNvSpPr>
              <p:nvPr/>
            </p:nvSpPr>
            <p:spPr bwMode="auto">
              <a:xfrm>
                <a:off x="2816" y="3808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aphicFrame>
          <p:nvGraphicFramePr>
            <p:cNvPr id="36867" name="Object 203"/>
            <p:cNvGraphicFramePr>
              <a:graphicFrameLocks noChangeAspect="1"/>
            </p:cNvGraphicFramePr>
            <p:nvPr/>
          </p:nvGraphicFramePr>
          <p:xfrm>
            <a:off x="2477" y="3392"/>
            <a:ext cx="510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76" name="Equation" r:id="rId6" imgW="317160" imgH="241200" progId="Equation.3">
                    <p:embed/>
                  </p:oleObj>
                </mc:Choice>
                <mc:Fallback>
                  <p:oleObj name="Equation" r:id="rId6" imgW="317160" imgH="241200" progId="Equation.3">
                    <p:embed/>
                    <p:pic>
                      <p:nvPicPr>
                        <p:cNvPr id="36867" name="Object 2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7" y="3392"/>
                          <a:ext cx="510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Group 204"/>
            <p:cNvGrpSpPr>
              <a:grpSpLocks/>
            </p:cNvGrpSpPr>
            <p:nvPr/>
          </p:nvGrpSpPr>
          <p:grpSpPr bwMode="auto">
            <a:xfrm>
              <a:off x="856" y="3648"/>
              <a:ext cx="1775" cy="88"/>
              <a:chOff x="2872" y="3976"/>
              <a:chExt cx="1775" cy="88"/>
            </a:xfrm>
          </p:grpSpPr>
          <p:sp>
            <p:nvSpPr>
              <p:cNvPr id="36903" name="Line 205"/>
              <p:cNvSpPr>
                <a:spLocks noChangeShapeType="1"/>
              </p:cNvSpPr>
              <p:nvPr/>
            </p:nvSpPr>
            <p:spPr bwMode="auto">
              <a:xfrm flipH="1" flipV="1">
                <a:off x="2872" y="4030"/>
                <a:ext cx="1775" cy="1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04" name="Rectangle 206"/>
              <p:cNvSpPr>
                <a:spLocks noChangeArrowheads="1"/>
              </p:cNvSpPr>
              <p:nvPr/>
            </p:nvSpPr>
            <p:spPr bwMode="auto">
              <a:xfrm>
                <a:off x="3032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5" name="Rectangle 207"/>
              <p:cNvSpPr>
                <a:spLocks noChangeArrowheads="1"/>
              </p:cNvSpPr>
              <p:nvPr/>
            </p:nvSpPr>
            <p:spPr bwMode="auto">
              <a:xfrm>
                <a:off x="316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6" name="Rectangle 208"/>
              <p:cNvSpPr>
                <a:spLocks noChangeArrowheads="1"/>
              </p:cNvSpPr>
              <p:nvPr/>
            </p:nvSpPr>
            <p:spPr bwMode="auto">
              <a:xfrm>
                <a:off x="329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7" name="Rectangle 209"/>
              <p:cNvSpPr>
                <a:spLocks noChangeArrowheads="1"/>
              </p:cNvSpPr>
              <p:nvPr/>
            </p:nvSpPr>
            <p:spPr bwMode="auto">
              <a:xfrm>
                <a:off x="342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8" name="Rectangle 210"/>
              <p:cNvSpPr>
                <a:spLocks noChangeArrowheads="1"/>
              </p:cNvSpPr>
              <p:nvPr/>
            </p:nvSpPr>
            <p:spPr bwMode="auto">
              <a:xfrm>
                <a:off x="355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9" name="Rectangle 211"/>
              <p:cNvSpPr>
                <a:spLocks noChangeArrowheads="1"/>
              </p:cNvSpPr>
              <p:nvPr/>
            </p:nvSpPr>
            <p:spPr bwMode="auto">
              <a:xfrm>
                <a:off x="368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0" name="Rectangle 212"/>
              <p:cNvSpPr>
                <a:spLocks noChangeArrowheads="1"/>
              </p:cNvSpPr>
              <p:nvPr/>
            </p:nvSpPr>
            <p:spPr bwMode="auto">
              <a:xfrm>
                <a:off x="381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1" name="Rectangle 213"/>
              <p:cNvSpPr>
                <a:spLocks noChangeArrowheads="1"/>
              </p:cNvSpPr>
              <p:nvPr/>
            </p:nvSpPr>
            <p:spPr bwMode="auto">
              <a:xfrm>
                <a:off x="394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2" name="Rectangle 214"/>
              <p:cNvSpPr>
                <a:spLocks noChangeArrowheads="1"/>
              </p:cNvSpPr>
              <p:nvPr/>
            </p:nvSpPr>
            <p:spPr bwMode="auto">
              <a:xfrm>
                <a:off x="407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3" name="Rectangle 215"/>
              <p:cNvSpPr>
                <a:spLocks noChangeArrowheads="1"/>
              </p:cNvSpPr>
              <p:nvPr/>
            </p:nvSpPr>
            <p:spPr bwMode="auto">
              <a:xfrm>
                <a:off x="420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25" name="Group 216"/>
            <p:cNvGrpSpPr>
              <a:grpSpLocks/>
            </p:cNvGrpSpPr>
            <p:nvPr/>
          </p:nvGrpSpPr>
          <p:grpSpPr bwMode="auto">
            <a:xfrm>
              <a:off x="3088" y="2512"/>
              <a:ext cx="884" cy="752"/>
              <a:chOff x="4632" y="2872"/>
              <a:chExt cx="884" cy="752"/>
            </a:xfrm>
          </p:grpSpPr>
          <p:sp>
            <p:nvSpPr>
              <p:cNvPr id="36898" name="Oval 217"/>
              <p:cNvSpPr>
                <a:spLocks noChangeArrowheads="1"/>
              </p:cNvSpPr>
              <p:nvPr/>
            </p:nvSpPr>
            <p:spPr bwMode="auto">
              <a:xfrm>
                <a:off x="4632" y="2872"/>
                <a:ext cx="244" cy="236"/>
              </a:xfrm>
              <a:prstGeom prst="ellipse">
                <a:avLst/>
              </a:prstGeom>
              <a:solidFill>
                <a:srgbClr val="00CC00"/>
              </a:solidFill>
              <a:ln w="9525">
                <a:solidFill>
                  <a:srgbClr val="00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grpSp>
            <p:nvGrpSpPr>
              <p:cNvPr id="26" name="Group 218"/>
              <p:cNvGrpSpPr>
                <a:grpSpLocks/>
              </p:cNvGrpSpPr>
              <p:nvPr/>
            </p:nvGrpSpPr>
            <p:grpSpPr bwMode="auto">
              <a:xfrm>
                <a:off x="4754" y="2973"/>
                <a:ext cx="762" cy="651"/>
                <a:chOff x="4754" y="2973"/>
                <a:chExt cx="762" cy="651"/>
              </a:xfrm>
            </p:grpSpPr>
            <p:sp>
              <p:nvSpPr>
                <p:cNvPr id="36900" name="Line 219"/>
                <p:cNvSpPr>
                  <a:spLocks noChangeShapeType="1"/>
                </p:cNvSpPr>
                <p:nvPr/>
              </p:nvSpPr>
              <p:spPr bwMode="auto">
                <a:xfrm flipV="1">
                  <a:off x="4763" y="2973"/>
                  <a:ext cx="733" cy="8"/>
                </a:xfrm>
                <a:prstGeom prst="line">
                  <a:avLst/>
                </a:prstGeom>
                <a:noFill/>
                <a:ln w="57150">
                  <a:solidFill>
                    <a:srgbClr val="00CC00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01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755" y="3008"/>
                  <a:ext cx="8" cy="616"/>
                </a:xfrm>
                <a:prstGeom prst="line">
                  <a:avLst/>
                </a:prstGeom>
                <a:noFill/>
                <a:ln w="57150">
                  <a:solidFill>
                    <a:srgbClr val="00CC00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02" name="Line 221"/>
                <p:cNvSpPr>
                  <a:spLocks noChangeShapeType="1"/>
                </p:cNvSpPr>
                <p:nvPr/>
              </p:nvSpPr>
              <p:spPr bwMode="auto">
                <a:xfrm>
                  <a:off x="4754" y="2990"/>
                  <a:ext cx="762" cy="587"/>
                </a:xfrm>
                <a:prstGeom prst="line">
                  <a:avLst/>
                </a:prstGeom>
                <a:noFill/>
                <a:ln w="57150">
                  <a:solidFill>
                    <a:srgbClr val="00CC00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81" name="Text Box 222"/>
            <p:cNvSpPr txBox="1">
              <a:spLocks noChangeArrowheads="1"/>
            </p:cNvSpPr>
            <p:nvPr/>
          </p:nvSpPr>
          <p:spPr bwMode="auto">
            <a:xfrm rot="2315667">
              <a:off x="3335" y="2884"/>
              <a:ext cx="89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latin typeface="Tahoma" pitchFamily="34" charset="0"/>
                </a:rPr>
                <a:t>correspondence</a:t>
              </a:r>
            </a:p>
          </p:txBody>
        </p:sp>
        <p:grpSp>
          <p:nvGrpSpPr>
            <p:cNvPr id="27" name="Group 223"/>
            <p:cNvGrpSpPr>
              <a:grpSpLocks/>
            </p:cNvGrpSpPr>
            <p:nvPr/>
          </p:nvGrpSpPr>
          <p:grpSpPr bwMode="auto">
            <a:xfrm>
              <a:off x="558" y="2596"/>
              <a:ext cx="1146" cy="231"/>
              <a:chOff x="2134" y="2980"/>
              <a:chExt cx="1146" cy="231"/>
            </a:xfrm>
          </p:grpSpPr>
          <p:sp>
            <p:nvSpPr>
              <p:cNvPr id="36896" name="Line 224"/>
              <p:cNvSpPr>
                <a:spLocks noChangeShapeType="1"/>
              </p:cNvSpPr>
              <p:nvPr/>
            </p:nvSpPr>
            <p:spPr bwMode="auto">
              <a:xfrm>
                <a:off x="2416" y="3096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7" name="Text Box 225"/>
              <p:cNvSpPr txBox="1">
                <a:spLocks noChangeArrowheads="1"/>
              </p:cNvSpPr>
              <p:nvPr/>
            </p:nvSpPr>
            <p:spPr bwMode="auto">
              <a:xfrm>
                <a:off x="2134" y="2980"/>
                <a:ext cx="20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p</a:t>
                </a:r>
              </a:p>
            </p:txBody>
          </p:sp>
        </p:grpSp>
        <p:grpSp>
          <p:nvGrpSpPr>
            <p:cNvPr id="28" name="Group 226"/>
            <p:cNvGrpSpPr>
              <a:grpSpLocks/>
            </p:cNvGrpSpPr>
            <p:nvPr/>
          </p:nvGrpSpPr>
          <p:grpSpPr bwMode="auto">
            <a:xfrm>
              <a:off x="1606" y="2704"/>
              <a:ext cx="207" cy="1208"/>
              <a:chOff x="3182" y="3088"/>
              <a:chExt cx="207" cy="1208"/>
            </a:xfrm>
          </p:grpSpPr>
          <p:sp>
            <p:nvSpPr>
              <p:cNvPr id="36894" name="Line 227"/>
              <p:cNvSpPr>
                <a:spLocks noChangeShapeType="1"/>
              </p:cNvSpPr>
              <p:nvPr/>
            </p:nvSpPr>
            <p:spPr bwMode="auto">
              <a:xfrm flipV="1">
                <a:off x="3280" y="3088"/>
                <a:ext cx="0" cy="9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5" name="Text Box 228"/>
              <p:cNvSpPr txBox="1">
                <a:spLocks noChangeArrowheads="1"/>
              </p:cNvSpPr>
              <p:nvPr/>
            </p:nvSpPr>
            <p:spPr bwMode="auto">
              <a:xfrm>
                <a:off x="3182" y="4065"/>
                <a:ext cx="20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q</a:t>
                </a:r>
              </a:p>
            </p:txBody>
          </p:sp>
        </p:grpSp>
        <p:grpSp>
          <p:nvGrpSpPr>
            <p:cNvPr id="29" name="Group 229"/>
            <p:cNvGrpSpPr>
              <a:grpSpLocks/>
            </p:cNvGrpSpPr>
            <p:nvPr/>
          </p:nvGrpSpPr>
          <p:grpSpPr bwMode="auto">
            <a:xfrm>
              <a:off x="550" y="2703"/>
              <a:ext cx="2577" cy="568"/>
              <a:chOff x="2126" y="3087"/>
              <a:chExt cx="2577" cy="568"/>
            </a:xfrm>
          </p:grpSpPr>
          <p:grpSp>
            <p:nvGrpSpPr>
              <p:cNvPr id="30" name="Group 230"/>
              <p:cNvGrpSpPr>
                <a:grpSpLocks/>
              </p:cNvGrpSpPr>
              <p:nvPr/>
            </p:nvGrpSpPr>
            <p:grpSpPr bwMode="auto">
              <a:xfrm>
                <a:off x="2416" y="3087"/>
                <a:ext cx="2287" cy="568"/>
                <a:chOff x="2416" y="3087"/>
                <a:chExt cx="2287" cy="568"/>
              </a:xfrm>
            </p:grpSpPr>
            <p:sp>
              <p:nvSpPr>
                <p:cNvPr id="36892" name="Text Box 231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4256" y="3208"/>
                  <a:ext cx="568" cy="3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400">
                      <a:latin typeface="Tahoma" pitchFamily="34" charset="0"/>
                    </a:rPr>
                    <a:t>Left occlusion</a:t>
                  </a:r>
                </a:p>
              </p:txBody>
            </p:sp>
            <p:sp>
              <p:nvSpPr>
                <p:cNvPr id="36893" name="Line 232"/>
                <p:cNvSpPr>
                  <a:spLocks noChangeShapeType="1"/>
                </p:cNvSpPr>
                <p:nvPr/>
              </p:nvSpPr>
              <p:spPr bwMode="auto">
                <a:xfrm>
                  <a:off x="2416" y="3464"/>
                  <a:ext cx="116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6891" name="Text Box 233"/>
              <p:cNvSpPr txBox="1">
                <a:spLocks noChangeArrowheads="1"/>
              </p:cNvSpPr>
              <p:nvPr/>
            </p:nvSpPr>
            <p:spPr bwMode="auto">
              <a:xfrm>
                <a:off x="2126" y="3356"/>
                <a:ext cx="24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t</a:t>
                </a:r>
              </a:p>
            </p:txBody>
          </p:sp>
        </p:grpSp>
        <p:grpSp>
          <p:nvGrpSpPr>
            <p:cNvPr id="31" name="Group 234"/>
            <p:cNvGrpSpPr>
              <a:grpSpLocks/>
            </p:cNvGrpSpPr>
            <p:nvPr/>
          </p:nvGrpSpPr>
          <p:grpSpPr bwMode="auto">
            <a:xfrm>
              <a:off x="1350" y="2236"/>
              <a:ext cx="2568" cy="1671"/>
              <a:chOff x="2926" y="2620"/>
              <a:chExt cx="2568" cy="1671"/>
            </a:xfrm>
          </p:grpSpPr>
          <p:grpSp>
            <p:nvGrpSpPr>
              <p:cNvPr id="224" name="Group 235"/>
              <p:cNvGrpSpPr>
                <a:grpSpLocks/>
              </p:cNvGrpSpPr>
              <p:nvPr/>
            </p:nvGrpSpPr>
            <p:grpSpPr bwMode="auto">
              <a:xfrm>
                <a:off x="3024" y="2620"/>
                <a:ext cx="2470" cy="1420"/>
                <a:chOff x="3024" y="2620"/>
                <a:chExt cx="2470" cy="1420"/>
              </a:xfrm>
            </p:grpSpPr>
            <p:sp>
              <p:nvSpPr>
                <p:cNvPr id="36888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4926" y="2620"/>
                  <a:ext cx="568" cy="3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1400">
                      <a:latin typeface="Tahoma" pitchFamily="34" charset="0"/>
                    </a:rPr>
                    <a:t>Right</a:t>
                  </a:r>
                </a:p>
                <a:p>
                  <a:pPr algn="ctr" eaLnBrk="1" hangingPunct="1"/>
                  <a:r>
                    <a:rPr lang="en-US" sz="1400">
                      <a:latin typeface="Tahoma" pitchFamily="34" charset="0"/>
                    </a:rPr>
                    <a:t>occlusion</a:t>
                  </a:r>
                </a:p>
              </p:txBody>
            </p:sp>
            <p:sp>
              <p:nvSpPr>
                <p:cNvPr id="36889" name="Line 237"/>
                <p:cNvSpPr>
                  <a:spLocks noChangeShapeType="1"/>
                </p:cNvSpPr>
                <p:nvPr/>
              </p:nvSpPr>
              <p:spPr bwMode="auto">
                <a:xfrm flipV="1">
                  <a:off x="3024" y="2912"/>
                  <a:ext cx="0" cy="11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6887" name="Text Box 238"/>
              <p:cNvSpPr txBox="1">
                <a:spLocks noChangeArrowheads="1"/>
              </p:cNvSpPr>
              <p:nvPr/>
            </p:nvSpPr>
            <p:spPr bwMode="auto">
              <a:xfrm>
                <a:off x="2926" y="4060"/>
                <a:ext cx="24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s</a:t>
                </a:r>
              </a:p>
            </p:txBody>
          </p:sp>
        </p:grpSp>
        <p:graphicFrame>
          <p:nvGraphicFramePr>
            <p:cNvPr id="36868" name="Object 239"/>
            <p:cNvGraphicFramePr>
              <a:graphicFrameLocks noChangeAspect="1"/>
            </p:cNvGraphicFramePr>
            <p:nvPr/>
          </p:nvGraphicFramePr>
          <p:xfrm>
            <a:off x="4108" y="3053"/>
            <a:ext cx="118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77" name="Equation" r:id="rId8" imgW="825480" imgH="253800" progId="Equation.3">
                    <p:embed/>
                  </p:oleObj>
                </mc:Choice>
                <mc:Fallback>
                  <p:oleObj name="Equation" r:id="rId8" imgW="825480" imgH="253800" progId="Equation.3">
                    <p:embed/>
                    <p:pic>
                      <p:nvPicPr>
                        <p:cNvPr id="36868" name="Object 2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8" y="3053"/>
                          <a:ext cx="1180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69" name="Object 240"/>
            <p:cNvGraphicFramePr>
              <a:graphicFrameLocks noChangeAspect="1"/>
            </p:cNvGraphicFramePr>
            <p:nvPr/>
          </p:nvGraphicFramePr>
          <p:xfrm>
            <a:off x="3976" y="2471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78" name="Equation" r:id="rId10" imgW="304560" imgH="228600" progId="Equation.3">
                    <p:embed/>
                  </p:oleObj>
                </mc:Choice>
                <mc:Fallback>
                  <p:oleObj name="Equation" r:id="rId10" imgW="304560" imgH="228600" progId="Equation.3">
                    <p:embed/>
                    <p:pic>
                      <p:nvPicPr>
                        <p:cNvPr id="36869" name="Object 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2471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0" name="Object 241"/>
            <p:cNvGraphicFramePr>
              <a:graphicFrameLocks noChangeAspect="1"/>
            </p:cNvGraphicFramePr>
            <p:nvPr/>
          </p:nvGraphicFramePr>
          <p:xfrm>
            <a:off x="3104" y="3255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79" name="Equation" r:id="rId12" imgW="304560" imgH="228600" progId="Equation.3">
                    <p:embed/>
                  </p:oleObj>
                </mc:Choice>
                <mc:Fallback>
                  <p:oleObj name="Equation" r:id="rId12" imgW="304560" imgH="228600" progId="Equation.3">
                    <p:embed/>
                    <p:pic>
                      <p:nvPicPr>
                        <p:cNvPr id="36870" name="Object 2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3255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4" name="5-Point Star 243"/>
          <p:cNvSpPr/>
          <p:nvPr/>
        </p:nvSpPr>
        <p:spPr bwMode="auto">
          <a:xfrm>
            <a:off x="8492359" y="262759"/>
            <a:ext cx="262759" cy="31531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6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B8AB21-6A10-4915-A57B-F171E2FB2CCB}" type="slidenum">
              <a:rPr lang="he-IL" altLang="en-US">
                <a:latin typeface="Arial" charset="0"/>
                <a:cs typeface="Arial" charset="0"/>
              </a:rPr>
              <a:pPr/>
              <a:t>83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1843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Pairs of Images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85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A472DE-3DD3-47E1-B8A1-E6C26D701EF4}" type="slidenum">
              <a:rPr lang="he-IL" altLang="en-US">
                <a:latin typeface="Arial" charset="0"/>
                <a:cs typeface="Arial" charset="0"/>
              </a:rPr>
              <a:pPr/>
              <a:t>84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194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Mirrors</a:t>
            </a:r>
          </a:p>
        </p:txBody>
      </p:sp>
      <p:pic>
        <p:nvPicPr>
          <p:cNvPr id="1946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3400" y="1752600"/>
            <a:ext cx="7239000" cy="3692525"/>
          </a:xfrm>
        </p:spPr>
      </p:pic>
      <p:sp>
        <p:nvSpPr>
          <p:cNvPr id="19462" name="Text Box 4"/>
          <p:cNvSpPr txBox="1">
            <a:spLocks noChangeArrowheads="1"/>
          </p:cNvSpPr>
          <p:nvPr/>
        </p:nvSpPr>
        <p:spPr bwMode="auto">
          <a:xfrm>
            <a:off x="609600" y="6096000"/>
            <a:ext cx="6553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0099FF"/>
                </a:solidFill>
              </a:rPr>
              <a:t>Taken from Mathieu and Devernay INRIA</a:t>
            </a:r>
          </a:p>
        </p:txBody>
      </p:sp>
    </p:spTree>
    <p:extLst>
      <p:ext uri="{BB962C8B-B14F-4D97-AF65-F5344CB8AC3E}">
        <p14:creationId xmlns:p14="http://schemas.microsoft.com/office/powerpoint/2010/main" val="17398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Light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GB" dirty="0">
                <a:latin typeface="Tahoma" pitchFamily="34" charset="0"/>
              </a:rPr>
              <a:t>known camera and </a:t>
            </a:r>
            <a:r>
              <a:rPr lang="en-GB" dirty="0" smtClean="0">
                <a:latin typeface="Tahoma" pitchFamily="34" charset="0"/>
              </a:rPr>
              <a:t/>
            </a:r>
            <a:br>
              <a:rPr lang="en-GB" dirty="0" smtClean="0">
                <a:latin typeface="Tahoma" pitchFamily="34" charset="0"/>
              </a:rPr>
            </a:br>
            <a:r>
              <a:rPr lang="en-GB" dirty="0" smtClean="0">
                <a:latin typeface="Tahoma" pitchFamily="34" charset="0"/>
              </a:rPr>
              <a:t>projector geometry</a:t>
            </a:r>
            <a:endParaRPr lang="en-GB" dirty="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dirty="0" smtClean="0">
                <a:latin typeface="Tahoma" pitchFamily="34" charset="0"/>
              </a:rPr>
              <a:t>Depth </a:t>
            </a:r>
            <a:r>
              <a:rPr lang="en-GB" dirty="0">
                <a:latin typeface="Tahoma" pitchFamily="34" charset="0"/>
              </a:rPr>
              <a:t>can be </a:t>
            </a:r>
            <a:r>
              <a:rPr lang="en-GB" dirty="0" smtClean="0">
                <a:latin typeface="Tahoma" pitchFamily="34" charset="0"/>
              </a:rPr>
              <a:t>recovered</a:t>
            </a:r>
            <a:br>
              <a:rPr lang="en-GB" dirty="0" smtClean="0">
                <a:latin typeface="Tahoma" pitchFamily="34" charset="0"/>
              </a:rPr>
            </a:br>
            <a:r>
              <a:rPr lang="en-GB" dirty="0" smtClean="0">
                <a:latin typeface="Tahoma" pitchFamily="34" charset="0"/>
              </a:rPr>
              <a:t>by </a:t>
            </a:r>
            <a:r>
              <a:rPr lang="en-GB" dirty="0">
                <a:latin typeface="Tahoma" pitchFamily="34" charset="0"/>
              </a:rPr>
              <a:t>triangulation 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85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5870295" y="1855788"/>
          <a:ext cx="284797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4" name="Document" r:id="rId3" imgW="2848680" imgH="3848760" progId="Word.Document.8">
                  <p:embed/>
                </p:oleObj>
              </mc:Choice>
              <mc:Fallback>
                <p:oleObj name="Document" r:id="rId3" imgW="2848680" imgH="3848760" progId="Word.Document.8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295" y="1855788"/>
                        <a:ext cx="2847975" cy="384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9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22BD76-3707-451A-A72B-CF837A23CF02}" type="slidenum">
              <a:rPr lang="he-IL" altLang="en-US">
                <a:latin typeface="Arial" charset="0"/>
                <a:cs typeface="Arial" charset="0"/>
              </a:rPr>
              <a:pPr/>
              <a:t>86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2048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Bilateral Symmetry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2438400"/>
            <a:ext cx="2333625" cy="3394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048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981200"/>
            <a:ext cx="2184400" cy="3879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7141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 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87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6" name="Snowman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98550" y="2571750"/>
            <a:ext cx="6896100" cy="2800350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 bwMode="auto">
          <a:xfrm>
            <a:off x="8394853" y="308472"/>
            <a:ext cx="319489" cy="35254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88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219138" name="Picture 2" descr="C:\Users\YAELM\Dropbox\students\TALI-YAEL\ICCV-2011\results\car2\D_i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4041" y="3553305"/>
            <a:ext cx="3339234" cy="2109366"/>
          </a:xfrm>
          <a:prstGeom prst="rect">
            <a:avLst/>
          </a:prstGeom>
          <a:noFill/>
        </p:spPr>
      </p:pic>
      <p:pic>
        <p:nvPicPr>
          <p:cNvPr id="219143" name="Picture 7" descr="C:\Users\YAELM\Dropbox\students\TALI-YAEL\ICCV-2011\results\car2\IL_i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601" y="613904"/>
            <a:ext cx="3339234" cy="2109366"/>
          </a:xfrm>
          <a:prstGeom prst="rect">
            <a:avLst/>
          </a:prstGeom>
          <a:noFill/>
        </p:spPr>
      </p:pic>
      <p:pic>
        <p:nvPicPr>
          <p:cNvPr id="219144" name="Picture 8" descr="C:\Users\YAELM\Dropbox\students\TALI-YAEL\ICCV-2011\results\car2\IR_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534" y="668989"/>
            <a:ext cx="3339234" cy="2109366"/>
          </a:xfrm>
          <a:prstGeom prst="rect">
            <a:avLst/>
          </a:prstGeom>
          <a:noFill/>
        </p:spPr>
      </p:pic>
      <p:pic>
        <p:nvPicPr>
          <p:cNvPr id="14" name="Car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228600" y="3125577"/>
            <a:ext cx="8915400" cy="2838450"/>
          </a:xfrm>
          <a:prstGeom prst="rect">
            <a:avLst/>
          </a:prstGeom>
        </p:spPr>
      </p:pic>
      <p:sp>
        <p:nvSpPr>
          <p:cNvPr id="15" name="5-Point Star 14"/>
          <p:cNvSpPr/>
          <p:nvPr/>
        </p:nvSpPr>
        <p:spPr bwMode="auto">
          <a:xfrm>
            <a:off x="8626207" y="154236"/>
            <a:ext cx="363557" cy="396607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150061-1B5C-4C2E-AE6C-C1DF7D73EED4}" type="slidenum">
              <a:rPr lang="he-IL" altLang="en-US" smtClean="0"/>
              <a:pPr/>
              <a:t>89</a:t>
            </a:fld>
            <a:endParaRPr lang="en-US" altLang="en-US" smtClean="0"/>
          </a:p>
        </p:txBody>
      </p:sp>
      <p:sp>
        <p:nvSpPr>
          <p:cNvPr id="8192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Uncalibrated Stereo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Calibration is necessary to determine absolute 3D positions</a:t>
            </a:r>
          </a:p>
          <a:p>
            <a:r>
              <a:rPr lang="en-US" dirty="0" smtClean="0"/>
              <a:t>We can determine relative 3D positions (up to a scale factor) without calibration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42C81FAE-683C-4CD7-9193-7BC25198C3CD}" type="slidenum">
              <a:rPr lang="he-IL" altLang="en-US" sz="1600" smtClean="0">
                <a:latin typeface="Arial" panose="020B0604020202020204" pitchFamily="34" charset="0"/>
              </a:rPr>
              <a:pPr/>
              <a:t>9</a:t>
            </a:fld>
            <a:endParaRPr lang="en-US" altLang="en-US" sz="1600" smtClean="0">
              <a:latin typeface="Arial" panose="020B0604020202020204" pitchFamily="34" charset="0"/>
            </a:endParaRPr>
          </a:p>
        </p:txBody>
      </p:sp>
      <p:sp>
        <p:nvSpPr>
          <p:cNvPr id="12493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r>
              <a:rPr lang="en-US" altLang="en-US" sz="1400" smtClean="0"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Pixel Scaling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>
                <a:solidFill>
                  <a:srgbClr val="008000"/>
                </a:solidFill>
              </a:rPr>
              <a:t>P=(X,Y,Z)</a:t>
            </a:r>
            <a:r>
              <a:rPr lang="en-US" altLang="he-IL" baseline="30000" smtClean="0">
                <a:solidFill>
                  <a:srgbClr val="008000"/>
                </a:solidFill>
              </a:rPr>
              <a:t>T</a:t>
            </a:r>
            <a:r>
              <a:rPr lang="en-US" altLang="he-IL" smtClean="0"/>
              <a:t>  and </a:t>
            </a:r>
            <a:r>
              <a:rPr lang="en-US" altLang="he-IL" smtClean="0">
                <a:solidFill>
                  <a:srgbClr val="008000"/>
                </a:solidFill>
              </a:rPr>
              <a:t>p=(x,y)</a:t>
            </a:r>
            <a:r>
              <a:rPr lang="en-US" altLang="he-IL" baseline="30000" smtClean="0">
                <a:solidFill>
                  <a:srgbClr val="008000"/>
                </a:solidFill>
              </a:rPr>
              <a:t>T</a:t>
            </a:r>
            <a:r>
              <a:rPr lang="en-US" altLang="he-IL" smtClean="0"/>
              <a:t> are related by:</a:t>
            </a:r>
          </a:p>
          <a:p>
            <a:endParaRPr lang="en-US" altLang="he-IL" smtClean="0"/>
          </a:p>
          <a:p>
            <a:endParaRPr lang="en-US" altLang="he-IL" smtClean="0"/>
          </a:p>
          <a:p>
            <a:r>
              <a:rPr lang="en-US" altLang="he-IL" smtClean="0"/>
              <a:t>Homogeneous coordinates:</a:t>
            </a:r>
          </a:p>
        </p:txBody>
      </p:sp>
      <p:graphicFrame>
        <p:nvGraphicFramePr>
          <p:cNvPr id="124934" name="Object 4"/>
          <p:cNvGraphicFramePr>
            <a:graphicFrameLocks noChangeAspect="1"/>
          </p:cNvGraphicFramePr>
          <p:nvPr/>
        </p:nvGraphicFramePr>
        <p:xfrm>
          <a:off x="2257425" y="2649538"/>
          <a:ext cx="37655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1" name="Equation" r:id="rId4" imgW="34944037" imgH="7308895" progId="Equation.3">
                  <p:embed/>
                </p:oleObj>
              </mc:Choice>
              <mc:Fallback>
                <p:oleObj name="Equation" r:id="rId4" imgW="34944037" imgH="7308895" progId="Equation.3">
                  <p:embed/>
                  <p:pic>
                    <p:nvPicPr>
                      <p:cNvPr id="1249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649538"/>
                        <a:ext cx="37655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1" name="Object 5"/>
          <p:cNvGraphicFramePr>
            <a:graphicFrameLocks noChangeAspect="1"/>
          </p:cNvGraphicFramePr>
          <p:nvPr/>
        </p:nvGraphicFramePr>
        <p:xfrm>
          <a:off x="6024563" y="4697413"/>
          <a:ext cx="276542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2" name="Equation" r:id="rId6" imgW="28035297" imgH="14624095" progId="Equation.3">
                  <p:embed/>
                </p:oleObj>
              </mc:Choice>
              <mc:Fallback>
                <p:oleObj name="Equation" r:id="rId6" imgW="28035297" imgH="14624095" progId="Equation.3">
                  <p:embed/>
                  <p:pic>
                    <p:nvPicPr>
                      <p:cNvPr id="3932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697413"/>
                        <a:ext cx="2765425" cy="14414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6"/>
          <p:cNvGraphicFramePr>
            <a:graphicFrameLocks noChangeAspect="1"/>
          </p:cNvGraphicFramePr>
          <p:nvPr/>
        </p:nvGraphicFramePr>
        <p:xfrm>
          <a:off x="619125" y="4670425"/>
          <a:ext cx="511492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83" name="משוואה" r:id="rId8" imgW="39211237" imgH="8121695" progId="Equation.3">
                  <p:embed/>
                </p:oleObj>
              </mc:Choice>
              <mc:Fallback>
                <p:oleObj name="משוואה" r:id="rId8" imgW="39211237" imgH="8121695" progId="Equation.3">
                  <p:embed/>
                  <p:pic>
                    <p:nvPicPr>
                      <p:cNvPr id="12493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4670425"/>
                        <a:ext cx="5114925" cy="105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777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C952204-222D-414E-81EC-8E0FD1CDC211}" type="slidenum">
              <a:rPr lang="he-IL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3994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68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he-IL" sz="3200" dirty="0" smtClean="0">
                <a:solidFill>
                  <a:srgbClr val="003399"/>
                </a:solidFill>
                <a:latin typeface="+mn-lt"/>
                <a:ea typeface="+mn-ea"/>
                <a:cs typeface="+mn-cs"/>
                <a:sym typeface="Symbol" pitchFamily="18" charset="2"/>
              </a:rPr>
              <a:t>What if we do not know the external parameters?</a:t>
            </a:r>
          </a:p>
        </p:txBody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3089275"/>
            <a:ext cx="3883025" cy="1450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he-IL" smtClean="0">
                <a:solidFill>
                  <a:srgbClr val="990099"/>
                </a:solidFill>
              </a:rPr>
              <a:t>The disparity:</a:t>
            </a:r>
          </a:p>
          <a:p>
            <a:pPr>
              <a:buFont typeface="Wingdings" pitchFamily="2" charset="2"/>
              <a:buNone/>
            </a:pPr>
            <a:r>
              <a:rPr lang="en-US" altLang="he-IL" smtClean="0"/>
              <a:t>	</a:t>
            </a:r>
            <a:r>
              <a:rPr lang="en-US" altLang="he-IL" i="1" smtClean="0">
                <a:solidFill>
                  <a:srgbClr val="008000"/>
                </a:solidFill>
              </a:rPr>
              <a:t>d </a:t>
            </a:r>
            <a:r>
              <a:rPr lang="en-US" altLang="he-IL" smtClean="0">
                <a:solidFill>
                  <a:srgbClr val="008000"/>
                </a:solidFill>
              </a:rPr>
              <a:t>=x</a:t>
            </a:r>
            <a:r>
              <a:rPr lang="en-US" altLang="he-IL" baseline="-25000" smtClean="0">
                <a:solidFill>
                  <a:srgbClr val="008000"/>
                </a:solidFill>
              </a:rPr>
              <a:t>l</a:t>
            </a:r>
            <a:r>
              <a:rPr lang="en-US" altLang="he-IL" smtClean="0">
                <a:solidFill>
                  <a:srgbClr val="008000"/>
                </a:solidFill>
              </a:rPr>
              <a:t>-x</a:t>
            </a:r>
            <a:r>
              <a:rPr lang="en-US" altLang="he-IL" baseline="-25000" smtClean="0">
                <a:solidFill>
                  <a:srgbClr val="008000"/>
                </a:solidFill>
              </a:rPr>
              <a:t>r</a:t>
            </a: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he-IL" smtClean="0"/>
          </a:p>
        </p:txBody>
      </p:sp>
      <p:sp>
        <p:nvSpPr>
          <p:cNvPr id="39944" name="Line 4"/>
          <p:cNvSpPr>
            <a:spLocks noChangeShapeType="1"/>
          </p:cNvSpPr>
          <p:nvPr/>
        </p:nvSpPr>
        <p:spPr bwMode="auto">
          <a:xfrm>
            <a:off x="3387725" y="4867275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Text Box 5"/>
          <p:cNvSpPr txBox="1">
            <a:spLocks noChangeArrowheads="1"/>
          </p:cNvSpPr>
          <p:nvPr/>
        </p:nvSpPr>
        <p:spPr bwMode="auto">
          <a:xfrm>
            <a:off x="3625850" y="5459413"/>
            <a:ext cx="5270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cop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46" name="Text Box 6"/>
          <p:cNvSpPr txBox="1">
            <a:spLocks noChangeArrowheads="1"/>
          </p:cNvSpPr>
          <p:nvPr/>
        </p:nvSpPr>
        <p:spPr bwMode="auto">
          <a:xfrm>
            <a:off x="7324725" y="5459413"/>
            <a:ext cx="550863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cop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47" name="Oval 7"/>
          <p:cNvSpPr>
            <a:spLocks noChangeArrowheads="1"/>
          </p:cNvSpPr>
          <p:nvPr/>
        </p:nvSpPr>
        <p:spPr bwMode="auto">
          <a:xfrm>
            <a:off x="3865563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48" name="Line 8"/>
          <p:cNvSpPr>
            <a:spLocks noChangeShapeType="1"/>
          </p:cNvSpPr>
          <p:nvPr/>
        </p:nvSpPr>
        <p:spPr bwMode="auto">
          <a:xfrm>
            <a:off x="6762750" y="4878388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9"/>
          <p:cNvSpPr>
            <a:spLocks noChangeArrowheads="1"/>
          </p:cNvSpPr>
          <p:nvPr/>
        </p:nvSpPr>
        <p:spPr bwMode="auto">
          <a:xfrm>
            <a:off x="7443788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0" name="Line 10"/>
          <p:cNvSpPr>
            <a:spLocks noChangeShapeType="1"/>
          </p:cNvSpPr>
          <p:nvPr/>
        </p:nvSpPr>
        <p:spPr bwMode="auto">
          <a:xfrm flipV="1">
            <a:off x="3919538" y="2501900"/>
            <a:ext cx="0" cy="2859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Line 11"/>
          <p:cNvSpPr>
            <a:spLocks noChangeShapeType="1"/>
          </p:cNvSpPr>
          <p:nvPr/>
        </p:nvSpPr>
        <p:spPr bwMode="auto">
          <a:xfrm flipV="1">
            <a:off x="7508875" y="2474913"/>
            <a:ext cx="0" cy="28590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4588" name="AutoShape 12"/>
          <p:cNvSpPr>
            <a:spLocks noChangeArrowheads="1"/>
          </p:cNvSpPr>
          <p:nvPr/>
        </p:nvSpPr>
        <p:spPr bwMode="auto">
          <a:xfrm>
            <a:off x="4799013" y="2381250"/>
            <a:ext cx="341312" cy="179388"/>
          </a:xfrm>
          <a:prstGeom prst="star5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9953" name="Line 13"/>
          <p:cNvSpPr>
            <a:spLocks noChangeShapeType="1"/>
          </p:cNvSpPr>
          <p:nvPr/>
        </p:nvSpPr>
        <p:spPr bwMode="auto">
          <a:xfrm flipH="1">
            <a:off x="3932238" y="2536825"/>
            <a:ext cx="1031875" cy="2924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Line 14"/>
          <p:cNvSpPr>
            <a:spLocks noChangeShapeType="1"/>
          </p:cNvSpPr>
          <p:nvPr/>
        </p:nvSpPr>
        <p:spPr bwMode="auto">
          <a:xfrm>
            <a:off x="5013325" y="2509838"/>
            <a:ext cx="2495550" cy="29130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5"/>
          <p:cNvSpPr>
            <a:spLocks noChangeArrowheads="1"/>
          </p:cNvSpPr>
          <p:nvPr/>
        </p:nvSpPr>
        <p:spPr bwMode="auto">
          <a:xfrm>
            <a:off x="7007225" y="4829175"/>
            <a:ext cx="119063" cy="9842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6" name="Oval 16"/>
          <p:cNvSpPr>
            <a:spLocks noChangeArrowheads="1"/>
          </p:cNvSpPr>
          <p:nvPr/>
        </p:nvSpPr>
        <p:spPr bwMode="auto">
          <a:xfrm>
            <a:off x="4098925" y="4789488"/>
            <a:ext cx="119063" cy="9842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7" name="Oval 17"/>
          <p:cNvSpPr>
            <a:spLocks noChangeArrowheads="1"/>
          </p:cNvSpPr>
          <p:nvPr/>
        </p:nvSpPr>
        <p:spPr bwMode="auto">
          <a:xfrm>
            <a:off x="3835400" y="4787900"/>
            <a:ext cx="119063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8" name="Oval 18"/>
          <p:cNvSpPr>
            <a:spLocks noChangeArrowheads="1"/>
          </p:cNvSpPr>
          <p:nvPr/>
        </p:nvSpPr>
        <p:spPr bwMode="auto">
          <a:xfrm>
            <a:off x="7448550" y="4826000"/>
            <a:ext cx="119063" cy="100013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9" name="Text Box 19"/>
          <p:cNvSpPr txBox="1">
            <a:spLocks noChangeArrowheads="1"/>
          </p:cNvSpPr>
          <p:nvPr/>
        </p:nvSpPr>
        <p:spPr bwMode="auto">
          <a:xfrm>
            <a:off x="3840163" y="4554538"/>
            <a:ext cx="3238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>
                <a:solidFill>
                  <a:srgbClr val="FF0000"/>
                </a:solidFill>
                <a:latin typeface="Times New Roman (Hebrew)" pitchFamily="18" charset="0"/>
              </a:rPr>
              <a:t>x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0" name="Text Box 20"/>
          <p:cNvSpPr txBox="1">
            <a:spLocks noChangeArrowheads="1"/>
          </p:cNvSpPr>
          <p:nvPr/>
        </p:nvSpPr>
        <p:spPr bwMode="auto">
          <a:xfrm>
            <a:off x="7081838" y="4584700"/>
            <a:ext cx="3476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1" name="Text Box 21"/>
          <p:cNvSpPr txBox="1">
            <a:spLocks noChangeArrowheads="1"/>
          </p:cNvSpPr>
          <p:nvPr/>
        </p:nvSpPr>
        <p:spPr bwMode="auto">
          <a:xfrm>
            <a:off x="3986213" y="4838700"/>
            <a:ext cx="4460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2" name="Text Box 22"/>
          <p:cNvSpPr txBox="1">
            <a:spLocks noChangeArrowheads="1"/>
          </p:cNvSpPr>
          <p:nvPr/>
        </p:nvSpPr>
        <p:spPr bwMode="auto">
          <a:xfrm>
            <a:off x="6875463" y="4906963"/>
            <a:ext cx="4746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3" name="Text Box 23"/>
          <p:cNvSpPr txBox="1">
            <a:spLocks noChangeArrowheads="1"/>
          </p:cNvSpPr>
          <p:nvPr/>
        </p:nvSpPr>
        <p:spPr bwMode="auto">
          <a:xfrm>
            <a:off x="3330575" y="4867275"/>
            <a:ext cx="39528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4" name="Text Box 24"/>
          <p:cNvSpPr txBox="1">
            <a:spLocks noChangeArrowheads="1"/>
          </p:cNvSpPr>
          <p:nvPr/>
        </p:nvSpPr>
        <p:spPr bwMode="auto">
          <a:xfrm>
            <a:off x="7518400" y="4976813"/>
            <a:ext cx="53657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f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=</a:t>
            </a:r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r>
              <a:rPr lang="en-US" altLang="he-IL" sz="1600" b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5" name="Line 25"/>
          <p:cNvSpPr>
            <a:spLocks noChangeShapeType="1"/>
          </p:cNvSpPr>
          <p:nvPr/>
        </p:nvSpPr>
        <p:spPr bwMode="auto">
          <a:xfrm flipV="1">
            <a:off x="3905250" y="5402263"/>
            <a:ext cx="3602038" cy="95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Text Box 26"/>
          <p:cNvSpPr txBox="1">
            <a:spLocks noChangeArrowheads="1"/>
          </p:cNvSpPr>
          <p:nvPr/>
        </p:nvSpPr>
        <p:spPr bwMode="auto">
          <a:xfrm>
            <a:off x="5327650" y="5175250"/>
            <a:ext cx="4413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990099"/>
                </a:solidFill>
                <a:latin typeface="Times New Roman (Hebrew)" pitchFamily="18" charset="0"/>
              </a:rPr>
              <a:t>T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7" name="Text Box 27"/>
          <p:cNvSpPr txBox="1">
            <a:spLocks noChangeArrowheads="1"/>
          </p:cNvSpPr>
          <p:nvPr/>
        </p:nvSpPr>
        <p:spPr bwMode="auto">
          <a:xfrm>
            <a:off x="4883150" y="3873500"/>
            <a:ext cx="4445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0033CC"/>
                </a:solidFill>
                <a:latin typeface="Times New Roman (Hebrew)" pitchFamily="18" charset="0"/>
              </a:rPr>
              <a:t>Z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8" name="Text Box 28"/>
          <p:cNvSpPr txBox="1">
            <a:spLocks noChangeArrowheads="1"/>
          </p:cNvSpPr>
          <p:nvPr/>
        </p:nvSpPr>
        <p:spPr bwMode="auto">
          <a:xfrm>
            <a:off x="5081588" y="2020888"/>
            <a:ext cx="452437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graphicFrame>
        <p:nvGraphicFramePr>
          <p:cNvPr id="39938" name="Object 29"/>
          <p:cNvGraphicFramePr>
            <a:graphicFrameLocks noChangeAspect="1"/>
          </p:cNvGraphicFramePr>
          <p:nvPr/>
        </p:nvGraphicFramePr>
        <p:xfrm>
          <a:off x="523875" y="1925638"/>
          <a:ext cx="22748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6" name="Equation" r:id="rId4" imgW="965160" imgH="419040" progId="Equation.3">
                  <p:embed/>
                </p:oleObj>
              </mc:Choice>
              <mc:Fallback>
                <p:oleObj name="Equation" r:id="rId4" imgW="965160" imgH="4190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925638"/>
                        <a:ext cx="2274888" cy="987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0"/>
          <p:cNvGraphicFramePr>
            <a:graphicFrameLocks noChangeAspect="1"/>
          </p:cNvGraphicFramePr>
          <p:nvPr/>
        </p:nvGraphicFramePr>
        <p:xfrm>
          <a:off x="685800" y="4633913"/>
          <a:ext cx="136207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7" name="Equation" r:id="rId6" imgW="520560" imgH="393480" progId="Equation.3">
                  <p:embed/>
                </p:oleObj>
              </mc:Choice>
              <mc:Fallback>
                <p:oleObj name="Equation" r:id="rId6" imgW="520560" imgH="393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33913"/>
                        <a:ext cx="1362075" cy="1027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9" name="Line 31"/>
          <p:cNvSpPr>
            <a:spLocks noChangeShapeType="1"/>
          </p:cNvSpPr>
          <p:nvPr/>
        </p:nvSpPr>
        <p:spPr bwMode="auto">
          <a:xfrm>
            <a:off x="4960938" y="2536825"/>
            <a:ext cx="0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Rectangle 32"/>
          <p:cNvSpPr>
            <a:spLocks noChangeArrowheads="1"/>
          </p:cNvSpPr>
          <p:nvPr/>
        </p:nvSpPr>
        <p:spPr bwMode="auto">
          <a:xfrm>
            <a:off x="3089275" y="4049713"/>
            <a:ext cx="4699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>
                <a:solidFill>
                  <a:srgbClr val="FF0000"/>
                </a:solidFill>
                <a:latin typeface="Times New Roman (Hebrew)" pitchFamily="18" charset="0"/>
              </a:rPr>
              <a:t>O</a:t>
            </a:r>
            <a:r>
              <a:rPr lang="en-US" altLang="he-IL" sz="20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sz="2000" baseline="-250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71" name="Rectangle 33"/>
          <p:cNvSpPr>
            <a:spLocks noChangeArrowheads="1"/>
          </p:cNvSpPr>
          <p:nvPr/>
        </p:nvSpPr>
        <p:spPr bwMode="auto">
          <a:xfrm>
            <a:off x="7813675" y="4233863"/>
            <a:ext cx="42386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>
                <a:solidFill>
                  <a:srgbClr val="008000"/>
                </a:solidFill>
                <a:latin typeface="Times New Roman (Hebrew)" pitchFamily="18" charset="0"/>
              </a:rPr>
              <a:t>O</a:t>
            </a:r>
            <a:r>
              <a:rPr lang="en-US" altLang="he-IL" sz="2000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sz="20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39972" name="Line 34"/>
          <p:cNvSpPr>
            <a:spLocks noChangeShapeType="1"/>
          </p:cNvSpPr>
          <p:nvPr/>
        </p:nvSpPr>
        <p:spPr bwMode="auto">
          <a:xfrm>
            <a:off x="3546475" y="4491038"/>
            <a:ext cx="233363" cy="2428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973" name="Line 35"/>
          <p:cNvSpPr>
            <a:spLocks noChangeShapeType="1"/>
          </p:cNvSpPr>
          <p:nvPr/>
        </p:nvSpPr>
        <p:spPr bwMode="auto">
          <a:xfrm flipH="1">
            <a:off x="7589838" y="4572000"/>
            <a:ext cx="314325" cy="203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0457846-C6D1-4C0D-BDA6-BF6C38A06874}" type="slidenum">
              <a:rPr lang="he-IL" altLang="en-US" smtClean="0"/>
              <a:pPr/>
              <a:t>91</a:t>
            </a:fld>
            <a:endParaRPr lang="en-US" altLang="en-US" smtClean="0"/>
          </a:p>
        </p:txBody>
      </p:sp>
      <p:sp>
        <p:nvSpPr>
          <p:cNvPr id="82947" name="Footer Placeholder 6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82948" name="Rectangle 2"/>
          <p:cNvSpPr>
            <a:spLocks noChangeArrowheads="1"/>
          </p:cNvSpPr>
          <p:nvPr/>
        </p:nvSpPr>
        <p:spPr bwMode="auto">
          <a:xfrm>
            <a:off x="417513" y="4759325"/>
            <a:ext cx="8162925" cy="876300"/>
          </a:xfrm>
          <a:prstGeom prst="rect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1325" y="1368425"/>
            <a:ext cx="4013200" cy="4340225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b="1" dirty="0" smtClean="0">
                <a:solidFill>
                  <a:srgbClr val="990099"/>
                </a:solidFill>
              </a:rPr>
              <a:t>A Priory Knowledge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altLang="he-IL" sz="2400" b="1" dirty="0" smtClean="0">
              <a:solidFill>
                <a:srgbClr val="990099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Intrinsic and extrinsic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Intrinsic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No information about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</p:txBody>
      </p:sp>
      <p:sp>
        <p:nvSpPr>
          <p:cNvPr id="829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25950" y="1317625"/>
            <a:ext cx="4013200" cy="4291013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b="1" dirty="0" smtClean="0">
                <a:solidFill>
                  <a:srgbClr val="990099"/>
                </a:solidFill>
              </a:rPr>
              <a:t>3D-Reconstruction From 2 Views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Unambiguous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Up to unknown scaling factor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Up to unknown projective transformation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</p:txBody>
      </p:sp>
      <p:sp>
        <p:nvSpPr>
          <p:cNvPr id="82951" name="Line 5"/>
          <p:cNvSpPr>
            <a:spLocks noChangeShapeType="1"/>
          </p:cNvSpPr>
          <p:nvPr/>
        </p:nvSpPr>
        <p:spPr bwMode="auto">
          <a:xfrm flipH="1">
            <a:off x="4429125" y="1330325"/>
            <a:ext cx="0" cy="435610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6"/>
          <p:cNvSpPr>
            <a:spLocks noChangeShapeType="1"/>
          </p:cNvSpPr>
          <p:nvPr/>
        </p:nvSpPr>
        <p:spPr bwMode="auto">
          <a:xfrm>
            <a:off x="228600" y="2209800"/>
            <a:ext cx="8458200" cy="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7"/>
          <p:cNvSpPr>
            <a:spLocks noChangeShapeType="1"/>
          </p:cNvSpPr>
          <p:nvPr/>
        </p:nvSpPr>
        <p:spPr bwMode="auto">
          <a:xfrm>
            <a:off x="304800" y="1371600"/>
            <a:ext cx="8458200" cy="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8"/>
          <p:cNvSpPr>
            <a:spLocks noChangeShapeType="1"/>
          </p:cNvSpPr>
          <p:nvPr/>
        </p:nvSpPr>
        <p:spPr bwMode="auto">
          <a:xfrm>
            <a:off x="392113" y="3189288"/>
            <a:ext cx="8458200" cy="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5-Point Star 10"/>
          <p:cNvSpPr/>
          <p:nvPr/>
        </p:nvSpPr>
        <p:spPr bwMode="auto">
          <a:xfrm>
            <a:off x="8313684" y="357352"/>
            <a:ext cx="262759" cy="31531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64A0CD-BC4D-4997-BE1E-FFF245C54303}" type="slidenum">
              <a:rPr lang="he-IL" altLang="en-US">
                <a:latin typeface="Arial" charset="0"/>
                <a:cs typeface="Arial" charset="0"/>
              </a:rPr>
              <a:pPr/>
              <a:t>92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2150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Stereo Summary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Triangulation</a:t>
            </a:r>
          </a:p>
          <a:p>
            <a:r>
              <a:rPr lang="en-US" smtClean="0"/>
              <a:t>Correspondence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Epipolar geometry+ heuristics</a:t>
            </a:r>
          </a:p>
          <a:p>
            <a:r>
              <a:rPr lang="en-US" smtClean="0"/>
              <a:t>Calibration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FF0000"/>
                </a:solidFill>
              </a:rPr>
              <a:t>Remember:</a:t>
            </a:r>
            <a:r>
              <a:rPr lang="en-US" smtClean="0"/>
              <a:t> 3D reconstruction is possible only from 2 independent images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Next</a:t>
            </a:r>
          </a:p>
        </p:txBody>
      </p:sp>
      <p:sp>
        <p:nvSpPr>
          <p:cNvPr id="134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 err="1" smtClean="0"/>
              <a:t>Homography</a:t>
            </a:r>
            <a:endParaRPr lang="en-US" altLang="he-IL" dirty="0" smtClean="0"/>
          </a:p>
          <a:p>
            <a:r>
              <a:rPr lang="en-US" altLang="he-IL" dirty="0" smtClean="0"/>
              <a:t>More than 2 images:</a:t>
            </a:r>
          </a:p>
          <a:p>
            <a:pPr lvl="1"/>
            <a:r>
              <a:rPr lang="en-US" dirty="0"/>
              <a:t>Structure from </a:t>
            </a:r>
            <a:r>
              <a:rPr lang="en-US" dirty="0" smtClean="0"/>
              <a:t>motion</a:t>
            </a:r>
          </a:p>
          <a:p>
            <a:r>
              <a:rPr lang="en-US" altLang="he-IL" dirty="0"/>
              <a:t>Other applications of Epipolar Geometry</a:t>
            </a:r>
          </a:p>
          <a:p>
            <a:endParaRPr lang="en-US" dirty="0"/>
          </a:p>
          <a:p>
            <a:endParaRPr lang="en-US" altLang="he-IL" dirty="0" smtClean="0"/>
          </a:p>
          <a:p>
            <a:endParaRPr lang="en-US" altLang="he-IL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B4BE83F7-7DBA-47B4-8980-1A53CC882597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93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4149" name="Footer Placeholder 4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</p:spTree>
    <p:extLst>
      <p:ext uri="{BB962C8B-B14F-4D97-AF65-F5344CB8AC3E}">
        <p14:creationId xmlns:p14="http://schemas.microsoft.com/office/powerpoint/2010/main" val="998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v-03">
  <a:themeElements>
    <a:clrScheme name="cv-03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v-03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dnie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dnie" pitchFamily="2" charset="0"/>
          </a:defRPr>
        </a:defPPr>
      </a:lstStyle>
    </a:lnDef>
  </a:objectDefaults>
  <a:extraClrSchemeLst>
    <a:extraClrScheme>
      <a:clrScheme name="cv-03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-03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-03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D:\yael\cv-03.pot</Template>
  <TotalTime>24504</TotalTime>
  <Words>2736</Words>
  <Application>Microsoft Office PowerPoint</Application>
  <PresentationFormat>On-screen Show (4:3)</PresentationFormat>
  <Paragraphs>929</Paragraphs>
  <Slides>93</Slides>
  <Notes>78</Notes>
  <HiddenSlides>3</HiddenSlides>
  <MMClips>2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93</vt:i4>
      </vt:variant>
    </vt:vector>
  </HeadingPairs>
  <TitlesOfParts>
    <vt:vector size="109" baseType="lpstr">
      <vt:lpstr>Arial</vt:lpstr>
      <vt:lpstr>Arial Black</vt:lpstr>
      <vt:lpstr>Cambria Math</vt:lpstr>
      <vt:lpstr>Comic Sans MS</vt:lpstr>
      <vt:lpstr>Monotype Sorts</vt:lpstr>
      <vt:lpstr>Sydnie</vt:lpstr>
      <vt:lpstr>Symbol</vt:lpstr>
      <vt:lpstr>Tahoma</vt:lpstr>
      <vt:lpstr>Times New Roman</vt:lpstr>
      <vt:lpstr>Times New Roman (Hebrew)</vt:lpstr>
      <vt:lpstr>Wingdings</vt:lpstr>
      <vt:lpstr>cv-03</vt:lpstr>
      <vt:lpstr>משוואה</vt:lpstr>
      <vt:lpstr>Equation</vt:lpstr>
      <vt:lpstr>Clip</vt:lpstr>
      <vt:lpstr>Document</vt:lpstr>
      <vt:lpstr>Class 4 Stereo Epipolar Geometry </vt:lpstr>
      <vt:lpstr>Today</vt:lpstr>
      <vt:lpstr>Algebraic Formulation Pinhole Camera</vt:lpstr>
      <vt:lpstr>Pinhole Camera: Algebra</vt:lpstr>
      <vt:lpstr>Intrinsic Parameters</vt:lpstr>
      <vt:lpstr>Change of Image Coordinates</vt:lpstr>
      <vt:lpstr>Intrinsic Parameters</vt:lpstr>
      <vt:lpstr>Principal Point Offset</vt:lpstr>
      <vt:lpstr>Pixel Scaling</vt:lpstr>
      <vt:lpstr>Internal Parameters</vt:lpstr>
      <vt:lpstr>Questions</vt:lpstr>
      <vt:lpstr>An Image Pair</vt:lpstr>
      <vt:lpstr>Notation</vt:lpstr>
      <vt:lpstr>Change of Camera Coordinates</vt:lpstr>
      <vt:lpstr>PowerPoint Presentation</vt:lpstr>
      <vt:lpstr>Only Translation In 2D: </vt:lpstr>
      <vt:lpstr>Translation in 3D</vt:lpstr>
      <vt:lpstr>Only Rotation in 2D: Pr=RPl </vt:lpstr>
      <vt:lpstr>Rotation in 3D</vt:lpstr>
      <vt:lpstr>Translation and Rotation Pr=R(Pl-T)</vt:lpstr>
      <vt:lpstr>3D Rigid Transformation</vt:lpstr>
      <vt:lpstr>From Camera to Image Coordinate System</vt:lpstr>
      <vt:lpstr>Back to Stereo</vt:lpstr>
      <vt:lpstr>Stereo Main Issues</vt:lpstr>
      <vt:lpstr>Tiangulation</vt:lpstr>
      <vt:lpstr>A Simple Stereo System</vt:lpstr>
      <vt:lpstr>Computing the Depth from Disparity</vt:lpstr>
      <vt:lpstr>General Case Triangulation</vt:lpstr>
      <vt:lpstr>Triangulation</vt:lpstr>
      <vt:lpstr>Back Projection Ray</vt:lpstr>
      <vt:lpstr>Back Projection Ray</vt:lpstr>
      <vt:lpstr>Pseudoinverse</vt:lpstr>
      <vt:lpstr>Back Projection Ray</vt:lpstr>
      <vt:lpstr>Triangulation</vt:lpstr>
      <vt:lpstr>Triangulation</vt:lpstr>
      <vt:lpstr>Triangulation: min(d(P,P(L))2+ d(P,Q(R))2 )</vt:lpstr>
      <vt:lpstr>Triangulation (cont)</vt:lpstr>
      <vt:lpstr>Triangulation: Another Minimization</vt:lpstr>
      <vt:lpstr>The COP</vt:lpstr>
      <vt:lpstr>Camera Calibration</vt:lpstr>
      <vt:lpstr>Camera Calibration</vt:lpstr>
      <vt:lpstr> General Idea</vt:lpstr>
      <vt:lpstr>The General Case</vt:lpstr>
      <vt:lpstr>Calibration based on a planar surface</vt:lpstr>
      <vt:lpstr>Correspondence</vt:lpstr>
      <vt:lpstr>Correspondence: Geometry</vt:lpstr>
      <vt:lpstr>Epipolar Geometry</vt:lpstr>
      <vt:lpstr>Epipolar Lines</vt:lpstr>
      <vt:lpstr>Epipolar Geometry</vt:lpstr>
      <vt:lpstr>The epipole points are el  and er </vt:lpstr>
      <vt:lpstr>Epipole</vt:lpstr>
      <vt:lpstr>Epipole</vt:lpstr>
      <vt:lpstr>Example:  Converging Cameras</vt:lpstr>
      <vt:lpstr>Example:  Pure translation</vt:lpstr>
      <vt:lpstr>The Fundamental Matrix</vt:lpstr>
      <vt:lpstr>The Fundamental Matrix, F </vt:lpstr>
      <vt:lpstr>Determining the Epipolar Lines</vt:lpstr>
      <vt:lpstr>Computing F</vt:lpstr>
      <vt:lpstr>Computing F</vt:lpstr>
      <vt:lpstr>Vector Product</vt:lpstr>
      <vt:lpstr>Summary Fundamental Matrix</vt:lpstr>
      <vt:lpstr>A Special Case:  Pure Translation</vt:lpstr>
      <vt:lpstr>A Question</vt:lpstr>
      <vt:lpstr>Computing F</vt:lpstr>
      <vt:lpstr>Computing F</vt:lpstr>
      <vt:lpstr>Eight Points Algorithm</vt:lpstr>
      <vt:lpstr>PowerPoint Presentation</vt:lpstr>
      <vt:lpstr>Improve the 8 points algorithm</vt:lpstr>
      <vt:lpstr>Rectification</vt:lpstr>
      <vt:lpstr>Rectification</vt:lpstr>
      <vt:lpstr>PowerPoint Presentation</vt:lpstr>
      <vt:lpstr>More on  Correspondence</vt:lpstr>
      <vt:lpstr>Correspondence</vt:lpstr>
      <vt:lpstr>Points Attribute Constraints</vt:lpstr>
      <vt:lpstr>Occlusion</vt:lpstr>
      <vt:lpstr>Uniqueness Constraint</vt:lpstr>
      <vt:lpstr>Ordering Constraints</vt:lpstr>
      <vt:lpstr>Disparity Smoothness Constraint</vt:lpstr>
      <vt:lpstr>Mutual Correspondence Constraint</vt:lpstr>
      <vt:lpstr>Correspondence Optimization</vt:lpstr>
      <vt:lpstr>High Level Energy Function</vt:lpstr>
      <vt:lpstr>1D: Dynamic Programing</vt:lpstr>
      <vt:lpstr>Other Pairs of Images</vt:lpstr>
      <vt:lpstr>Mirrors</vt:lpstr>
      <vt:lpstr>Structured Light</vt:lpstr>
      <vt:lpstr>Bilateral Symmetry</vt:lpstr>
      <vt:lpstr>Stereo SC</vt:lpstr>
      <vt:lpstr>PowerPoint Presentation</vt:lpstr>
      <vt:lpstr>Uncalibrated Stereo</vt:lpstr>
      <vt:lpstr>What if we do not know the external parameters?</vt:lpstr>
      <vt:lpstr>PowerPoint Presentation</vt:lpstr>
      <vt:lpstr>Stereo Summary</vt:lpstr>
      <vt:lpstr>Next</vt:lpstr>
    </vt:vector>
  </TitlesOfParts>
  <Company>idc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Class-4 Stereo</dc:title>
  <dc:creator>idc</dc:creator>
  <cp:lastModifiedBy>Moses Yael</cp:lastModifiedBy>
  <cp:revision>1050</cp:revision>
  <cp:lastPrinted>2000-05-02T13:24:27Z</cp:lastPrinted>
  <dcterms:created xsi:type="dcterms:W3CDTF">1999-12-13T07:22:19Z</dcterms:created>
  <dcterms:modified xsi:type="dcterms:W3CDTF">2018-11-13T13:20:17Z</dcterms:modified>
</cp:coreProperties>
</file>